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Lst>
  <p:sldSz cy="9601200" cx="7315200"/>
  <p:notesSz cx="6858000" cy="9144000"/>
  <p:embeddedFontLst>
    <p:embeddedFont>
      <p:font typeface="Halant"/>
      <p:regular r:id="rId21"/>
      <p:bold r:id="rId22"/>
    </p:embeddedFont>
    <p:embeddedFont>
      <p:font typeface="Inter SemiBold"/>
      <p:regular r:id="rId23"/>
      <p:bold r:id="rId24"/>
      <p:italic r:id="rId25"/>
      <p:boldItalic r:id="rId26"/>
    </p:embeddedFont>
    <p:embeddedFont>
      <p:font typeface="Inter"/>
      <p:regular r:id="rId27"/>
      <p:bold r:id="rId28"/>
      <p:italic r:id="rId29"/>
      <p:boldItalic r:id="rId30"/>
    </p:embeddedFont>
    <p:embeddedFont>
      <p:font typeface="Plus Jakarta Sans"/>
      <p:regular r:id="rId31"/>
      <p:bold r:id="rId32"/>
      <p:italic r:id="rId33"/>
      <p:boldItalic r:id="rId34"/>
    </p:embeddedFont>
    <p:embeddedFont>
      <p:font typeface="Plus Jakarta Sans Medium"/>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0E76798-5E94-4B56-9F0C-44BA8FAD7E92}">
  <a:tblStyle styleId="{F0E76798-5E94-4B56-9F0C-44BA8FAD7E9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50D0402-2BA1-44DC-A9AA-42A05112F26D}"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SemiBold-bold.fntdata"/><Relationship Id="rId23" Type="http://schemas.openxmlformats.org/officeDocument/2006/relationships/font" Target="fonts/InterSemiBold-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SemiBold-boldItalic.fntdata"/><Relationship Id="rId25" Type="http://schemas.openxmlformats.org/officeDocument/2006/relationships/font" Target="fonts/InterSemiBold-italic.fntdata"/><Relationship Id="rId28" Type="http://schemas.openxmlformats.org/officeDocument/2006/relationships/font" Target="fonts/Inter-bold.fntdata"/><Relationship Id="rId27" Type="http://schemas.openxmlformats.org/officeDocument/2006/relationships/font" Target="fonts/Inter-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regular.fntdata"/><Relationship Id="rId30" Type="http://schemas.openxmlformats.org/officeDocument/2006/relationships/font" Target="fonts/Inter-boldItalic.fntdata"/><Relationship Id="rId11" Type="http://schemas.openxmlformats.org/officeDocument/2006/relationships/slide" Target="slides/slide3.xml"/><Relationship Id="rId33" Type="http://schemas.openxmlformats.org/officeDocument/2006/relationships/font" Target="fonts/PlusJakartaSans-italic.fntdata"/><Relationship Id="rId10" Type="http://schemas.openxmlformats.org/officeDocument/2006/relationships/slide" Target="slides/slide2.xml"/><Relationship Id="rId32" Type="http://schemas.openxmlformats.org/officeDocument/2006/relationships/font" Target="fonts/PlusJakartaSans-bold.fntdata"/><Relationship Id="rId13" Type="http://schemas.openxmlformats.org/officeDocument/2006/relationships/slide" Target="slides/slide5.xml"/><Relationship Id="rId35" Type="http://schemas.openxmlformats.org/officeDocument/2006/relationships/font" Target="fonts/PlusJakartaSansMedium-regular.fntdata"/><Relationship Id="rId12" Type="http://schemas.openxmlformats.org/officeDocument/2006/relationships/slide" Target="slides/slide4.xml"/><Relationship Id="rId34" Type="http://schemas.openxmlformats.org/officeDocument/2006/relationships/font" Target="fonts/PlusJakartaSans-boldItalic.fntdata"/><Relationship Id="rId15" Type="http://schemas.openxmlformats.org/officeDocument/2006/relationships/slide" Target="slides/slide7.xml"/><Relationship Id="rId37" Type="http://schemas.openxmlformats.org/officeDocument/2006/relationships/font" Target="fonts/PlusJakartaSansMedium-italic.fntdata"/><Relationship Id="rId14" Type="http://schemas.openxmlformats.org/officeDocument/2006/relationships/slide" Target="slides/slide6.xml"/><Relationship Id="rId36" Type="http://schemas.openxmlformats.org/officeDocument/2006/relationships/font" Target="fonts/PlusJakartaSansMedium-bold.fntdata"/><Relationship Id="rId17" Type="http://schemas.openxmlformats.org/officeDocument/2006/relationships/slide" Target="slides/slide9.xml"/><Relationship Id="rId16" Type="http://schemas.openxmlformats.org/officeDocument/2006/relationships/slide" Target="slides/slide8.xml"/><Relationship Id="rId38" Type="http://schemas.openxmlformats.org/officeDocument/2006/relationships/font" Target="fonts/PlusJakartaSansMedium-boldItalic.fntdata"/><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53c85f9bb_0_10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153c85f9bb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17e484d0f0_0_21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17e484d0f0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2d5be486b50_0_17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2d5be486b50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317e484d0f0_0_18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317e484d0f0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ecf8b2450f_0_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ecf8b2450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17e484d0f0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17e484d0f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153c85f9bb_0_4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153c85f9bb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2d5be486b50_0_5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2d5be486b50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17e484d0f0_0_11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17e484d0f0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153c85f9bb_0_16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153c85f9bb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17e484d0f0_0_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317e484d0f0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317e484d0f0_0_2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317e484d0f0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jp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jp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jp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5" name="Google Shape;145;p37"/>
          <p:cNvSpPr txBox="1"/>
          <p:nvPr/>
        </p:nvSpPr>
        <p:spPr>
          <a:xfrm>
            <a:off x="688000" y="1725198"/>
            <a:ext cx="5939400" cy="13977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700">
                <a:solidFill>
                  <a:schemeClr val="dk1"/>
                </a:solidFill>
                <a:latin typeface="Halant"/>
                <a:ea typeface="Halant"/>
                <a:cs typeface="Halant"/>
                <a:sym typeface="Halant"/>
              </a:rPr>
              <a:t>Supporting Question</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Inter"/>
                <a:ea typeface="Inter"/>
                <a:cs typeface="Inter"/>
                <a:sym typeface="Inter"/>
              </a:rPr>
              <a:t>What factors enabled Spain’s success in establishing colonies in the Americas?</a:t>
            </a:r>
            <a:endParaRPr b="1" sz="1600">
              <a:solidFill>
                <a:schemeClr val="dk1"/>
              </a:solidFill>
              <a:latin typeface="Inter"/>
              <a:ea typeface="Inter"/>
              <a:cs typeface="Inter"/>
              <a:sym typeface="Inter"/>
            </a:endParaRPr>
          </a:p>
        </p:txBody>
      </p:sp>
      <p:sp>
        <p:nvSpPr>
          <p:cNvPr id="146" name="Google Shape;146;p3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Spanish Colonization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DOK Question Generation</a:t>
            </a:r>
            <a:endParaRPr sz="1400">
              <a:solidFill>
                <a:srgbClr val="000000"/>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8" name="Google Shape;148;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9" name="Google Shape;149;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0" name="Google Shape;150;p37"/>
          <p:cNvSpPr txBox="1"/>
          <p:nvPr/>
        </p:nvSpPr>
        <p:spPr>
          <a:xfrm>
            <a:off x="476471" y="3209850"/>
            <a:ext cx="6458400" cy="574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Create a list </a:t>
            </a:r>
            <a:r>
              <a:rPr lang="en" sz="1300">
                <a:solidFill>
                  <a:schemeClr val="dk1"/>
                </a:solidFill>
                <a:latin typeface="Halant"/>
                <a:ea typeface="Halant"/>
                <a:cs typeface="Halant"/>
                <a:sym typeface="Halant"/>
              </a:rPr>
              <a:t>of questions</a:t>
            </a:r>
            <a:r>
              <a:rPr lang="en" sz="1300">
                <a:solidFill>
                  <a:schemeClr val="dk1"/>
                </a:solidFill>
                <a:latin typeface="Halant"/>
                <a:ea typeface="Halant"/>
                <a:cs typeface="Halant"/>
                <a:sym typeface="Halant"/>
              </a:rPr>
              <a:t> for each Depth of Knowledge (DOK) level </a:t>
            </a:r>
            <a:r>
              <a:rPr lang="en" sz="1300">
                <a:solidFill>
                  <a:schemeClr val="dk1"/>
                </a:solidFill>
                <a:latin typeface="Halant"/>
                <a:ea typeface="Halant"/>
                <a:cs typeface="Halant"/>
                <a:sym typeface="Halant"/>
              </a:rPr>
              <a:t>about the supporting question or Spanish Conquest.</a:t>
            </a:r>
            <a:endParaRPr sz="1300">
              <a:solidFill>
                <a:schemeClr val="dk1"/>
              </a:solidFill>
              <a:latin typeface="Halant"/>
              <a:ea typeface="Halant"/>
              <a:cs typeface="Halant"/>
              <a:sym typeface="Halant"/>
            </a:endParaRPr>
          </a:p>
        </p:txBody>
      </p:sp>
      <p:graphicFrame>
        <p:nvGraphicFramePr>
          <p:cNvPr id="151" name="Google Shape;151;p37"/>
          <p:cNvGraphicFramePr/>
          <p:nvPr/>
        </p:nvGraphicFramePr>
        <p:xfrm>
          <a:off x="476471" y="3882948"/>
          <a:ext cx="3000000" cy="3000000"/>
        </p:xfrm>
        <a:graphic>
          <a:graphicData uri="http://schemas.openxmlformats.org/drawingml/2006/table">
            <a:tbl>
              <a:tblPr>
                <a:noFill/>
                <a:tableStyleId>{F0E76798-5E94-4B56-9F0C-44BA8FAD7E92}</a:tableStyleId>
              </a:tblPr>
              <a:tblGrid>
                <a:gridCol w="3179650"/>
                <a:gridCol w="3179650"/>
              </a:tblGrid>
              <a:tr h="1671375">
                <a:tc>
                  <a:txBody>
                    <a:bodyPr/>
                    <a:lstStyle/>
                    <a:p>
                      <a:pPr indent="0" lvl="0" marL="0" rtl="0" algn="ctr">
                        <a:spcBef>
                          <a:spcPts val="0"/>
                        </a:spcBef>
                        <a:spcAft>
                          <a:spcPts val="0"/>
                        </a:spcAft>
                        <a:buNone/>
                      </a:pPr>
                      <a:r>
                        <a:rPr lang="en" sz="1300">
                          <a:latin typeface="Inter"/>
                          <a:ea typeface="Inter"/>
                          <a:cs typeface="Inter"/>
                          <a:sym typeface="Inter"/>
                        </a:rPr>
                        <a:t>DOK 1</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“who, what, where, when”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2</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“why or how”</a:t>
                      </a:r>
                      <a:endParaRPr sz="1100">
                        <a:latin typeface="Inter"/>
                        <a:ea typeface="Inter"/>
                        <a:cs typeface="Inter"/>
                        <a:sym typeface="Inter"/>
                      </a:endParaRPr>
                    </a:p>
                  </a:txBody>
                  <a:tcPr marT="87275" marB="87275" marR="86050" marL="86050"/>
                </a:tc>
              </a:tr>
              <a:tr h="1835825">
                <a:tc>
                  <a:txBody>
                    <a:bodyPr/>
                    <a:lstStyle/>
                    <a:p>
                      <a:pPr indent="0" lvl="0" marL="0" rtl="0" algn="ctr">
                        <a:spcBef>
                          <a:spcPts val="0"/>
                        </a:spcBef>
                        <a:spcAft>
                          <a:spcPts val="0"/>
                        </a:spcAft>
                        <a:buNone/>
                      </a:pPr>
                      <a:r>
                        <a:rPr lang="en" sz="1300">
                          <a:latin typeface="Inter"/>
                          <a:ea typeface="Inter"/>
                          <a:cs typeface="Inter"/>
                          <a:sym typeface="Inter"/>
                        </a:rPr>
                        <a:t>DOK 3</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specific historical event or person.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4</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big idea</a:t>
                      </a:r>
                      <a:endParaRPr sz="11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7" name="Shape 267"/>
        <p:cNvGrpSpPr/>
        <p:nvPr/>
      </p:nvGrpSpPr>
      <p:grpSpPr>
        <a:xfrm>
          <a:off x="0" y="0"/>
          <a:ext cx="0" cy="0"/>
          <a:chOff x="0" y="0"/>
          <a:chExt cx="0" cy="0"/>
        </a:xfrm>
      </p:grpSpPr>
      <p:sp>
        <p:nvSpPr>
          <p:cNvPr id="268" name="Google Shape;268;p46"/>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269" name="Google Shape;269;p46"/>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Spanish Conquest: Alliances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70" name="Google Shape;270;p46"/>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271" name="Google Shape;271;p46"/>
          <p:cNvGraphicFramePr/>
          <p:nvPr/>
        </p:nvGraphicFramePr>
        <p:xfrm>
          <a:off x="441450" y="1118188"/>
          <a:ext cx="3000000" cy="3000000"/>
        </p:xfrm>
        <a:graphic>
          <a:graphicData uri="http://schemas.openxmlformats.org/drawingml/2006/table">
            <a:tbl>
              <a:tblPr>
                <a:noFill/>
                <a:tableStyleId>{E50D0402-2BA1-44DC-A9AA-42A05112F26D}</a:tableStyleId>
              </a:tblPr>
              <a:tblGrid>
                <a:gridCol w="4584150"/>
                <a:gridCol w="1964775"/>
              </a:tblGrid>
              <a:tr h="286125">
                <a:tc gridSpan="2">
                  <a:txBody>
                    <a:bodyPr/>
                    <a:lstStyle/>
                    <a:p>
                      <a:pPr indent="0" lvl="0" marL="0" rtl="0" algn="l">
                        <a:spcBef>
                          <a:spcPts val="0"/>
                        </a:spcBef>
                        <a:spcAft>
                          <a:spcPts val="0"/>
                        </a:spcAft>
                        <a:buNone/>
                      </a:pPr>
                      <a:r>
                        <a:rPr lang="en" sz="1200">
                          <a:latin typeface="Halant"/>
                          <a:ea typeface="Halant"/>
                          <a:cs typeface="Halant"/>
                          <a:sym typeface="Halant"/>
                        </a:rPr>
                        <a:t>Source: Charles C. Mann, </a:t>
                      </a:r>
                      <a:r>
                        <a:rPr i="1" lang="en" sz="1200">
                          <a:latin typeface="Halant"/>
                          <a:ea typeface="Halant"/>
                          <a:cs typeface="Halant"/>
                          <a:sym typeface="Halant"/>
                        </a:rPr>
                        <a:t>1491: New Revelations of the Americas Before Columbus</a:t>
                      </a:r>
                      <a:r>
                        <a:rPr lang="en" sz="1200">
                          <a:latin typeface="Halant"/>
                          <a:ea typeface="Halant"/>
                          <a:cs typeface="Halant"/>
                          <a:sym typeface="Halant"/>
                        </a:rPr>
                        <a:t>, 2005.</a:t>
                      </a:r>
                      <a:endParaRPr sz="1200">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Charles C. Mann is an American journalist and author. His works on the Americas in the late 15th century have received significant acclaim and have made notable contributions to the historical record.</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4150">
                <a:tc>
                  <a:txBody>
                    <a:bodyPr/>
                    <a:lstStyle/>
                    <a:p>
                      <a:pPr indent="0" lvl="0" marL="0" rtl="0" algn="l">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Cortés and the Triple Alliance/Mexica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Marching inland from the sea, the Spanish at first fought repeatedly with Tlaxcala, a confederation of four small kingdoms (</a:t>
                      </a:r>
                      <a:r>
                        <a:rPr i="1" lang="en" sz="1200">
                          <a:solidFill>
                            <a:schemeClr val="dk1"/>
                          </a:solidFill>
                          <a:latin typeface="Inter"/>
                          <a:ea typeface="Inter"/>
                          <a:cs typeface="Inter"/>
                          <a:sym typeface="Inter"/>
                        </a:rPr>
                        <a:t>señorios‒</a:t>
                      </a:r>
                      <a:r>
                        <a:rPr lang="en" sz="1200">
                          <a:solidFill>
                            <a:schemeClr val="dk1"/>
                          </a:solidFill>
                          <a:latin typeface="Inter"/>
                          <a:ea typeface="Inter"/>
                          <a:cs typeface="Inter"/>
                          <a:sym typeface="Inter"/>
                        </a:rPr>
                        <a:t>seigneuries‒the Spanish called them) had maintained its independence despite Alliance incursions. Thanks to their guns, horses, and steel blades, the foreigners won every battle, even with Tlaxcala’s huge numerical advantage. But Cortés’s force shrank with every fight. He was on the verge of losing everything when the four Tlaxcala kings abruptly reversed course. Concluding from the results of their battles that they could wipe out the Europeans, though at a great cost, the Indian leaders offered what seemed a win-win deal: they would stop attacking Cortés, sparing his life, the lives of the surviving Spaniards, and those of man Indians, if he in return would join with Tlaxcala in a united assault on the hated Triple Alliance… Mounted on their strange, monstrous beasts, the Spanish rode at the forefront of an army of perhaps twenty thousand Tlaxcalans. In November 1519, they entered Tenochtitlan…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man of unfathomable determination, Cortés never thought of giving up. He persuaded several other vassal states to join his anti Alliance with Tlaxcala. Negotiating furiously, he assembled a force of as many as 200,000 men and built thirteen big ships in an audacious plan to assault Tenochtitlan from the water. He followed this plan and ever after has been identified by history as the city’s conqueror. But all of his bold resolve would have come to nothing without the vast indigenous army whose leaders believed they could use the Spanish presence to catalyze the destruction of the Triple Alliance.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1. How did alliances impact Spanish conquest of Mexico?</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Alliances were crucial because they provided the Spanish were additional manpower, resources, and local knowledge.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2. Provide a quote to demonstrate the role of alliances in the Spanish conquest.</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t>
                      </a:r>
                      <a:r>
                        <a:rPr b="1" lang="en" sz="1200">
                          <a:solidFill>
                            <a:srgbClr val="E95C3D"/>
                          </a:solidFill>
                          <a:latin typeface="Inter"/>
                          <a:ea typeface="Inter"/>
                          <a:cs typeface="Inter"/>
                          <a:sym typeface="Inter"/>
                        </a:rPr>
                        <a:t>Mounted on their strange, monstrous beasts, the Spanish rode at the forefront of an army of perhaps twenty thousand Tlaxcalans.”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3. How well does the evidence support the following argument: </a:t>
                      </a:r>
                      <a:r>
                        <a:rPr b="1" lang="en" sz="1200">
                          <a:latin typeface="Inter"/>
                          <a:ea typeface="Inter"/>
                          <a:cs typeface="Inter"/>
                          <a:sym typeface="Inter"/>
                        </a:rPr>
                        <a:t>Alliances were the most important factor in the successful Spanish conquest? </a:t>
                      </a:r>
                      <a:endParaRPr b="1"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evidence strongly supports this argument. Without Indigenous alliances, the Spanish forces would have been too few to defeat the Triple Alliance.</a:t>
                      </a:r>
                      <a:endParaRPr b="1"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5" name="Shape 275"/>
        <p:cNvGrpSpPr/>
        <p:nvPr/>
      </p:nvGrpSpPr>
      <p:grpSpPr>
        <a:xfrm>
          <a:off x="0" y="0"/>
          <a:ext cx="0" cy="0"/>
          <a:chOff x="0" y="0"/>
          <a:chExt cx="0" cy="0"/>
        </a:xfrm>
      </p:grpSpPr>
      <p:pic>
        <p:nvPicPr>
          <p:cNvPr id="276" name="Google Shape;276;p4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77" name="Google Shape;277;p4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Causation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Spanish Colonization: Group Worksheet (Exemplar)</a:t>
            </a:r>
            <a:endParaRPr sz="1400">
              <a:solidFill>
                <a:srgbClr val="000000"/>
              </a:solidFill>
              <a:latin typeface="Plus Jakarta Sans Medium"/>
              <a:ea typeface="Plus Jakarta Sans Medium"/>
              <a:cs typeface="Plus Jakarta Sans Medium"/>
              <a:sym typeface="Plus Jakarta Sans Medium"/>
            </a:endParaRPr>
          </a:p>
        </p:txBody>
      </p:sp>
      <p:pic>
        <p:nvPicPr>
          <p:cNvPr id="278" name="Google Shape;278;p4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79" name="Google Shape;279;p4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80" name="Google Shape;280;p4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81" name="Google Shape;281;p47"/>
          <p:cNvSpPr txBox="1"/>
          <p:nvPr/>
        </p:nvSpPr>
        <p:spPr>
          <a:xfrm>
            <a:off x="1767625" y="1615888"/>
            <a:ext cx="5119200" cy="11550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000">
              <a:solidFill>
                <a:schemeClr val="dk1"/>
              </a:solidFill>
              <a:latin typeface="Inter"/>
              <a:ea typeface="Inter"/>
              <a:cs typeface="Inter"/>
              <a:sym typeface="Inter"/>
            </a:endParaRPr>
          </a:p>
        </p:txBody>
      </p:sp>
      <p:sp>
        <p:nvSpPr>
          <p:cNvPr id="282" name="Google Shape;282;p47"/>
          <p:cNvSpPr txBox="1"/>
          <p:nvPr/>
        </p:nvSpPr>
        <p:spPr>
          <a:xfrm>
            <a:off x="481812" y="2758353"/>
            <a:ext cx="6458400" cy="728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factors that influenced successful Spanish conquest. Include details such as the events, significance, and impact.</a:t>
            </a:r>
            <a:endParaRPr sz="1300">
              <a:latin typeface="Halant"/>
              <a:ea typeface="Halant"/>
              <a:cs typeface="Halant"/>
              <a:sym typeface="Halant"/>
            </a:endParaRPr>
          </a:p>
        </p:txBody>
      </p:sp>
      <p:graphicFrame>
        <p:nvGraphicFramePr>
          <p:cNvPr id="283" name="Google Shape;283;p47"/>
          <p:cNvGraphicFramePr/>
          <p:nvPr/>
        </p:nvGraphicFramePr>
        <p:xfrm>
          <a:off x="481800" y="3554635"/>
          <a:ext cx="3000000" cy="3000000"/>
        </p:xfrm>
        <a:graphic>
          <a:graphicData uri="http://schemas.openxmlformats.org/drawingml/2006/table">
            <a:tbl>
              <a:tblPr>
                <a:noFill/>
                <a:tableStyleId>{F0E76798-5E94-4B56-9F0C-44BA8FAD7E92}</a:tableStyleId>
              </a:tblPr>
              <a:tblGrid>
                <a:gridCol w="3229200"/>
                <a:gridCol w="3229200"/>
              </a:tblGrid>
              <a:tr h="363675">
                <a:tc>
                  <a:txBody>
                    <a:bodyPr/>
                    <a:lstStyle/>
                    <a:p>
                      <a:pPr indent="0" lvl="0" marL="0" rtl="0" algn="ctr">
                        <a:spcBef>
                          <a:spcPts val="0"/>
                        </a:spcBef>
                        <a:spcAft>
                          <a:spcPts val="0"/>
                        </a:spcAft>
                        <a:buNone/>
                      </a:pPr>
                      <a:r>
                        <a:rPr b="1" lang="en">
                          <a:latin typeface="Inter"/>
                          <a:ea typeface="Inter"/>
                          <a:cs typeface="Inter"/>
                          <a:sym typeface="Inter"/>
                        </a:rPr>
                        <a:t>Alliances</a:t>
                      </a:r>
                      <a:endParaRPr b="1">
                        <a:latin typeface="Inter"/>
                        <a:ea typeface="Inter"/>
                        <a:cs typeface="Inter"/>
                        <a:sym typeface="Inter"/>
                      </a:endParaRPr>
                    </a:p>
                  </a:txBody>
                  <a:tcPr marT="87275" marB="87275" marR="86050" marL="86050" anchor="ctr">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Military Strategies and Resources</a:t>
                      </a:r>
                      <a:endParaRPr sz="1100">
                        <a:latin typeface="Inter"/>
                        <a:ea typeface="Inter"/>
                        <a:cs typeface="Inter"/>
                        <a:sym typeface="Inter"/>
                      </a:endParaRPr>
                    </a:p>
                  </a:txBody>
                  <a:tcPr marT="87275" marB="87275" marR="86050" marL="86050">
                    <a:solidFill>
                      <a:srgbClr val="B7B7B7"/>
                    </a:solidFill>
                  </a:tcPr>
                </a:tc>
              </a:tr>
              <a:tr h="363675">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Tlaxcala were first attacked by Spanish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Advanced weaponry (guns, steel swords) and horses were a major advantage for Spanish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Tlaxcala proposed alliance against Mexica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More than 200,000 people with ships successfully attacked the Triple Alliance</a:t>
                      </a:r>
                      <a:endParaRPr b="1" sz="1200">
                        <a:solidFill>
                          <a:schemeClr val="accent1"/>
                        </a:solidFill>
                        <a:latin typeface="Inter"/>
                        <a:ea typeface="Inter"/>
                        <a:cs typeface="Inter"/>
                        <a:sym typeface="Inter"/>
                      </a:endParaRPr>
                    </a:p>
                  </a:txBody>
                  <a:tcPr marT="87275" marB="87275" marR="86050" marL="8605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Inka were not prepared for a battle when they invited Pizarro to Cajamarca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cannons, armor, and horses caught the Inka by surprise</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Steel weapons (swords) and rifles played a significant role in the success of the Spanish</a:t>
                      </a:r>
                      <a:endParaRPr b="1" sz="1200">
                        <a:solidFill>
                          <a:schemeClr val="accent1"/>
                        </a:solidFill>
                        <a:latin typeface="Inter"/>
                        <a:ea typeface="Inter"/>
                        <a:cs typeface="Inter"/>
                        <a:sym typeface="Inter"/>
                      </a:endParaRPr>
                    </a:p>
                  </a:txBody>
                  <a:tcPr marT="87275" marB="87275" marR="86050" marL="86050"/>
                </a:tc>
              </a:tr>
              <a:tr h="363675">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Disease</a:t>
                      </a:r>
                      <a:endParaRPr sz="1100">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Cultural Differences</a:t>
                      </a:r>
                      <a:endParaRPr sz="1100">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solidFill>
                      <a:srgbClr val="B7B7B7"/>
                    </a:solidFill>
                  </a:tcPr>
                </a:tc>
              </a:tr>
              <a:tr h="363675">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More than 200,000 of the Inka died prior to arrival of Pizarro</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Death of rulers led to internal civil war for power</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Devastated populations were unable to mount significant resistance</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One-third of Mexica were killed by disease between Spanish attacks</a:t>
                      </a:r>
                      <a:endParaRPr b="1" sz="12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Cortés recognized upper hand of Spanish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Both groups believed rulers had been divinely chosen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Mexica delayed counterattack to avoid death of Moctezuma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Mexica did not engage in total annihilation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Cortés was able to regroup and launch another assault</a:t>
                      </a:r>
                      <a:endParaRPr b="1" sz="12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284" name="Google Shape;284;p47"/>
          <p:cNvPicPr preferRelativeResize="0"/>
          <p:nvPr/>
        </p:nvPicPr>
        <p:blipFill>
          <a:blip r:embed="rId5">
            <a:alphaModFix/>
          </a:blip>
          <a:stretch>
            <a:fillRect/>
          </a:stretch>
        </p:blipFill>
        <p:spPr>
          <a:xfrm>
            <a:off x="670725" y="1684650"/>
            <a:ext cx="1017475" cy="1017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8" name="Shape 288"/>
        <p:cNvGrpSpPr/>
        <p:nvPr/>
      </p:nvGrpSpPr>
      <p:grpSpPr>
        <a:xfrm>
          <a:off x="0" y="0"/>
          <a:ext cx="0" cy="0"/>
          <a:chOff x="0" y="0"/>
          <a:chExt cx="0" cy="0"/>
        </a:xfrm>
      </p:grpSpPr>
      <p:sp>
        <p:nvSpPr>
          <p:cNvPr id="289" name="Google Shape;289;p48"/>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Causation (Exemplar)</a:t>
            </a:r>
            <a:endParaRPr sz="2400">
              <a:solidFill>
                <a:schemeClr val="dk1"/>
              </a:solidFill>
              <a:latin typeface="Plus Jakarta Sans"/>
              <a:ea typeface="Plus Jakarta Sans"/>
              <a:cs typeface="Plus Jakarta Sans"/>
              <a:sym typeface="Plus Jakarta Sans"/>
            </a:endParaRPr>
          </a:p>
        </p:txBody>
      </p:sp>
      <p:sp>
        <p:nvSpPr>
          <p:cNvPr id="290" name="Google Shape;290;p4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91" name="Google Shape;291;p4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92" name="Google Shape;292;p4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93" name="Google Shape;293;p4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94" name="Google Shape;294;p48"/>
          <p:cNvSpPr txBox="1"/>
          <p:nvPr/>
        </p:nvSpPr>
        <p:spPr>
          <a:xfrm>
            <a:off x="427020" y="1833757"/>
            <a:ext cx="1710000" cy="6835800"/>
          </a:xfrm>
          <a:prstGeom prst="rect">
            <a:avLst/>
          </a:prstGeom>
          <a:noFill/>
          <a:ln cap="flat" cmpd="sng" w="9525">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rPr lang="en" sz="1700">
                <a:latin typeface="Inter"/>
                <a:ea typeface="Inter"/>
                <a:cs typeface="Inter"/>
                <a:sym typeface="Inter"/>
              </a:rPr>
              <a:t>Rationale:</a:t>
            </a:r>
            <a:endParaRPr sz="1700">
              <a:latin typeface="Inter"/>
              <a:ea typeface="Inter"/>
              <a:cs typeface="Inter"/>
              <a:sym typeface="Inter"/>
            </a:endParaRPr>
          </a:p>
          <a:p>
            <a:pPr indent="0" lvl="0" marL="0" rtl="0" algn="ctr">
              <a:spcBef>
                <a:spcPts val="0"/>
              </a:spcBef>
              <a:spcAft>
                <a:spcPts val="0"/>
              </a:spcAft>
              <a:buNone/>
            </a:pPr>
            <a:r>
              <a:t/>
            </a:r>
            <a:endParaRPr b="1">
              <a:solidFill>
                <a:srgbClr val="E95C3D"/>
              </a:solidFill>
              <a:latin typeface="Inter"/>
              <a:ea typeface="Inter"/>
              <a:cs typeface="Inter"/>
              <a:sym typeface="Inter"/>
            </a:endParaRPr>
          </a:p>
          <a:p>
            <a:pPr indent="0" lvl="0" marL="0" rtl="0" algn="ctr">
              <a:spcBef>
                <a:spcPts val="0"/>
              </a:spcBef>
              <a:spcAft>
                <a:spcPts val="0"/>
              </a:spcAft>
              <a:buNone/>
            </a:pPr>
            <a:r>
              <a:rPr b="1" lang="en">
                <a:solidFill>
                  <a:srgbClr val="E95C3D"/>
                </a:solidFill>
                <a:latin typeface="Inter"/>
                <a:ea typeface="Inter"/>
                <a:cs typeface="Inter"/>
                <a:sym typeface="Inter"/>
              </a:rPr>
              <a:t>Disease had the most profound impact because it weakened Indigenous resistance. It disrupted society, leaving the Aztec and Inka Empires vulnerable. This imbalance created an environment where other factors, like alliances and military strategy, could succeed.</a:t>
            </a:r>
            <a:endParaRPr b="1">
              <a:solidFill>
                <a:srgbClr val="E95C3D"/>
              </a:solidFill>
              <a:latin typeface="Inter"/>
              <a:ea typeface="Inter"/>
              <a:cs typeface="Inter"/>
              <a:sym typeface="Inter"/>
            </a:endParaRPr>
          </a:p>
        </p:txBody>
      </p:sp>
      <p:sp>
        <p:nvSpPr>
          <p:cNvPr id="295" name="Google Shape;295;p48"/>
          <p:cNvSpPr txBox="1"/>
          <p:nvPr/>
        </p:nvSpPr>
        <p:spPr>
          <a:xfrm>
            <a:off x="5252200" y="3079788"/>
            <a:ext cx="1643700" cy="43437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Historical Event</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Successful</a:t>
            </a:r>
            <a:endParaRPr b="1" sz="1400">
              <a:latin typeface="Inter"/>
              <a:ea typeface="Inter"/>
              <a:cs typeface="Inter"/>
              <a:sym typeface="Inter"/>
            </a:endParaRPr>
          </a:p>
          <a:p>
            <a:pPr indent="0" lvl="0" marL="0" rtl="0" algn="ctr">
              <a:spcBef>
                <a:spcPts val="0"/>
              </a:spcBef>
              <a:spcAft>
                <a:spcPts val="0"/>
              </a:spcAft>
              <a:buNone/>
            </a:pPr>
            <a:r>
              <a:rPr b="1" lang="en" sz="1400">
                <a:solidFill>
                  <a:schemeClr val="dk1"/>
                </a:solidFill>
                <a:latin typeface="Inter"/>
                <a:ea typeface="Inter"/>
                <a:cs typeface="Inter"/>
                <a:sym typeface="Inter"/>
              </a:rPr>
              <a:t>Spanish Co</a:t>
            </a:r>
            <a:r>
              <a:rPr b="1" lang="en">
                <a:solidFill>
                  <a:schemeClr val="dk1"/>
                </a:solidFill>
                <a:latin typeface="Inter"/>
                <a:ea typeface="Inter"/>
                <a:cs typeface="Inter"/>
                <a:sym typeface="Inter"/>
              </a:rPr>
              <a:t>nquest</a:t>
            </a:r>
            <a:endParaRPr b="1" sz="14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l">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p:txBody>
      </p:sp>
      <p:sp>
        <p:nvSpPr>
          <p:cNvPr id="296" name="Google Shape;296;p48"/>
          <p:cNvSpPr txBox="1"/>
          <p:nvPr/>
        </p:nvSpPr>
        <p:spPr>
          <a:xfrm>
            <a:off x="714827" y="2041804"/>
            <a:ext cx="1134600" cy="1590600"/>
          </a:xfrm>
          <a:prstGeom prst="rect">
            <a:avLst/>
          </a:prstGeom>
          <a:noFill/>
          <a:ln cap="flat" cmpd="sng" w="9525">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Primary Cause/ Reason:</a:t>
            </a:r>
            <a:endParaRPr b="1" sz="1400">
              <a:latin typeface="Inter"/>
              <a:ea typeface="Inter"/>
              <a:cs typeface="Inter"/>
              <a:sym typeface="Inter"/>
            </a:endParaRPr>
          </a:p>
          <a:p>
            <a:pPr indent="0" lvl="0" marL="0" rtl="0" algn="ctr">
              <a:spcBef>
                <a:spcPts val="0"/>
              </a:spcBef>
              <a:spcAft>
                <a:spcPts val="0"/>
              </a:spcAft>
              <a:buNone/>
            </a:pPr>
            <a:r>
              <a:t/>
            </a:r>
            <a:endParaRPr b="1">
              <a:solidFill>
                <a:srgbClr val="E95C3D"/>
              </a:solidFill>
              <a:latin typeface="Inter"/>
              <a:ea typeface="Inter"/>
              <a:cs typeface="Inter"/>
              <a:sym typeface="Inter"/>
            </a:endParaRPr>
          </a:p>
          <a:p>
            <a:pPr indent="0" lvl="0" marL="0" rtl="0" algn="ctr">
              <a:spcBef>
                <a:spcPts val="0"/>
              </a:spcBef>
              <a:spcAft>
                <a:spcPts val="0"/>
              </a:spcAft>
              <a:buNone/>
            </a:pPr>
            <a:r>
              <a:rPr b="1" lang="en">
                <a:solidFill>
                  <a:srgbClr val="E95C3D"/>
                </a:solidFill>
                <a:latin typeface="Inter"/>
                <a:ea typeface="Inter"/>
                <a:cs typeface="Inter"/>
                <a:sym typeface="Inter"/>
              </a:rPr>
              <a:t>Disease</a:t>
            </a:r>
            <a:endParaRPr b="1">
              <a:solidFill>
                <a:srgbClr val="E95C3D"/>
              </a:solidFill>
              <a:latin typeface="Inter"/>
              <a:ea typeface="Inter"/>
              <a:cs typeface="Inter"/>
              <a:sym typeface="Inter"/>
            </a:endParaRPr>
          </a:p>
        </p:txBody>
      </p:sp>
      <p:sp>
        <p:nvSpPr>
          <p:cNvPr id="297" name="Google Shape;297;p48"/>
          <p:cNvSpPr txBox="1"/>
          <p:nvPr/>
        </p:nvSpPr>
        <p:spPr>
          <a:xfrm>
            <a:off x="4823459" y="971226"/>
            <a:ext cx="2064900" cy="20442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i="1" lang="en" sz="1100">
                <a:solidFill>
                  <a:schemeClr val="dk1"/>
                </a:solidFill>
                <a:latin typeface="Halant"/>
                <a:ea typeface="Halant"/>
                <a:cs typeface="Halant"/>
                <a:sym typeface="Halant"/>
              </a:rPr>
              <a:t>Directions</a:t>
            </a:r>
            <a:r>
              <a:rPr b="1" lang="en" sz="1100">
                <a:solidFill>
                  <a:schemeClr val="dk1"/>
                </a:solidFill>
                <a:latin typeface="Halant"/>
                <a:ea typeface="Halant"/>
                <a:cs typeface="Halant"/>
                <a:sym typeface="Halant"/>
              </a:rPr>
              <a:t>:</a:t>
            </a:r>
            <a:r>
              <a:rPr i="1" lang="en" sz="1100">
                <a:solidFill>
                  <a:schemeClr val="dk1"/>
                </a:solidFill>
                <a:latin typeface="Halant"/>
                <a:ea typeface="Halant"/>
                <a:cs typeface="Halant"/>
                <a:sym typeface="Halant"/>
              </a:rPr>
              <a:t> Using the four topics, 1) Military Strategy and Resources, 2) Disease, 3) Alliances, 4) Cultural Differences, label each cause. If possible, rank the secondary causes in order of importance (most important on top). Be sure to explain why you believe the primary cause is the most important.</a:t>
            </a:r>
            <a:endParaRPr b="1" i="1" sz="1100">
              <a:latin typeface="Plus Jakarta Sans"/>
              <a:ea typeface="Plus Jakarta Sans"/>
              <a:cs typeface="Plus Jakarta Sans"/>
              <a:sym typeface="Plus Jakarta Sans"/>
            </a:endParaRPr>
          </a:p>
        </p:txBody>
      </p:sp>
      <p:sp>
        <p:nvSpPr>
          <p:cNvPr id="298" name="Google Shape;298;p48"/>
          <p:cNvSpPr txBox="1"/>
          <p:nvPr/>
        </p:nvSpPr>
        <p:spPr>
          <a:xfrm>
            <a:off x="2806675" y="6625350"/>
            <a:ext cx="1643700" cy="2044200"/>
          </a:xfrm>
          <a:prstGeom prst="rect">
            <a:avLst/>
          </a:prstGeom>
          <a:noFill/>
          <a:ln cap="flat" cmpd="sng" w="9525">
            <a:solidFill>
              <a:srgbClr val="000000"/>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a:solidFill>
                  <a:srgbClr val="E95C3D"/>
                </a:solidFill>
                <a:latin typeface="Inter"/>
                <a:ea typeface="Inter"/>
                <a:cs typeface="Inter"/>
                <a:sym typeface="Inter"/>
              </a:rPr>
              <a:t>Cultural Differences</a:t>
            </a:r>
            <a:endParaRPr sz="1700"/>
          </a:p>
        </p:txBody>
      </p:sp>
      <p:cxnSp>
        <p:nvCxnSpPr>
          <p:cNvPr id="299" name="Google Shape;299;p48"/>
          <p:cNvCxnSpPr/>
          <p:nvPr/>
        </p:nvCxnSpPr>
        <p:spPr>
          <a:xfrm flipH="1" rot="10800000">
            <a:off x="2312731" y="4058311"/>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300" name="Google Shape;300;p48"/>
          <p:cNvCxnSpPr/>
          <p:nvPr/>
        </p:nvCxnSpPr>
        <p:spPr>
          <a:xfrm flipH="1" rot="10800000">
            <a:off x="2378819" y="6445653"/>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301" name="Google Shape;301;p48"/>
          <p:cNvCxnSpPr>
            <a:stCxn id="302" idx="3"/>
          </p:cNvCxnSpPr>
          <p:nvPr/>
        </p:nvCxnSpPr>
        <p:spPr>
          <a:xfrm>
            <a:off x="4450375" y="2858850"/>
            <a:ext cx="753600" cy="1021500"/>
          </a:xfrm>
          <a:prstGeom prst="straightConnector1">
            <a:avLst/>
          </a:prstGeom>
          <a:noFill/>
          <a:ln cap="flat" cmpd="sng" w="9525">
            <a:solidFill>
              <a:srgbClr val="595959"/>
            </a:solidFill>
            <a:prstDash val="solid"/>
            <a:round/>
            <a:headEnd len="med" w="med" type="none"/>
            <a:tailEnd len="med" w="med" type="triangle"/>
          </a:ln>
        </p:spPr>
      </p:cxnSp>
      <p:cxnSp>
        <p:nvCxnSpPr>
          <p:cNvPr id="303" name="Google Shape;303;p48"/>
          <p:cNvCxnSpPr>
            <a:stCxn id="298" idx="3"/>
          </p:cNvCxnSpPr>
          <p:nvPr/>
        </p:nvCxnSpPr>
        <p:spPr>
          <a:xfrm flipH="1" rot="10800000">
            <a:off x="4450375" y="6506850"/>
            <a:ext cx="739500" cy="1140600"/>
          </a:xfrm>
          <a:prstGeom prst="straightConnector1">
            <a:avLst/>
          </a:prstGeom>
          <a:noFill/>
          <a:ln cap="flat" cmpd="sng" w="9525">
            <a:solidFill>
              <a:srgbClr val="595959"/>
            </a:solidFill>
            <a:prstDash val="solid"/>
            <a:round/>
            <a:headEnd len="med" w="med" type="none"/>
            <a:tailEnd len="med" w="med" type="triangle"/>
          </a:ln>
        </p:spPr>
      </p:cxnSp>
      <p:cxnSp>
        <p:nvCxnSpPr>
          <p:cNvPr id="304" name="Google Shape;304;p48"/>
          <p:cNvCxnSpPr/>
          <p:nvPr/>
        </p:nvCxnSpPr>
        <p:spPr>
          <a:xfrm flipH="1" rot="10800000">
            <a:off x="4550270" y="5321925"/>
            <a:ext cx="399900" cy="3600"/>
          </a:xfrm>
          <a:prstGeom prst="straightConnector1">
            <a:avLst/>
          </a:prstGeom>
          <a:noFill/>
          <a:ln cap="flat" cmpd="sng" w="9525">
            <a:solidFill>
              <a:srgbClr val="595959"/>
            </a:solidFill>
            <a:prstDash val="solid"/>
            <a:round/>
            <a:headEnd len="med" w="med" type="none"/>
            <a:tailEnd len="med" w="med" type="triangle"/>
          </a:ln>
        </p:spPr>
      </p:cxnSp>
      <p:sp>
        <p:nvSpPr>
          <p:cNvPr id="305" name="Google Shape;305;p48"/>
          <p:cNvSpPr txBox="1"/>
          <p:nvPr/>
        </p:nvSpPr>
        <p:spPr>
          <a:xfrm>
            <a:off x="2806675" y="4237986"/>
            <a:ext cx="1643700" cy="2044200"/>
          </a:xfrm>
          <a:prstGeom prst="rect">
            <a:avLst/>
          </a:prstGeom>
          <a:noFill/>
          <a:ln cap="flat" cmpd="sng" w="9525">
            <a:solidFill>
              <a:srgbClr val="000000"/>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a:solidFill>
                  <a:srgbClr val="E95C3D"/>
                </a:solidFill>
                <a:latin typeface="Inter"/>
                <a:ea typeface="Inter"/>
                <a:cs typeface="Inter"/>
                <a:sym typeface="Inter"/>
              </a:rPr>
              <a:t>Military Strategy and Resources</a:t>
            </a:r>
            <a:endParaRPr sz="1700"/>
          </a:p>
        </p:txBody>
      </p:sp>
      <p:sp>
        <p:nvSpPr>
          <p:cNvPr id="302" name="Google Shape;302;p48"/>
          <p:cNvSpPr txBox="1"/>
          <p:nvPr/>
        </p:nvSpPr>
        <p:spPr>
          <a:xfrm>
            <a:off x="2806675" y="1836750"/>
            <a:ext cx="1643700" cy="2044200"/>
          </a:xfrm>
          <a:prstGeom prst="rect">
            <a:avLst/>
          </a:prstGeom>
          <a:noFill/>
          <a:ln cap="flat" cmpd="sng" w="9525">
            <a:solidFill>
              <a:srgbClr val="000000"/>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a:solidFill>
                  <a:srgbClr val="E95C3D"/>
                </a:solidFill>
                <a:latin typeface="Inter"/>
                <a:ea typeface="Inter"/>
                <a:cs typeface="Inter"/>
                <a:sym typeface="Inter"/>
              </a:rPr>
              <a:t>Alliances</a:t>
            </a:r>
            <a:endParaRPr sz="1700"/>
          </a:p>
        </p:txBody>
      </p:sp>
      <p:sp>
        <p:nvSpPr>
          <p:cNvPr id="306" name="Google Shape;306;p48"/>
          <p:cNvSpPr txBox="1"/>
          <p:nvPr/>
        </p:nvSpPr>
        <p:spPr>
          <a:xfrm>
            <a:off x="2758988" y="1138600"/>
            <a:ext cx="1757700" cy="6072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Secondary Causes/Reasons:</a:t>
            </a:r>
            <a:endParaRPr b="1" sz="1400">
              <a:latin typeface="Plus Jakarta Sans"/>
              <a:ea typeface="Plus Jakarta Sans"/>
              <a:cs typeface="Plus Jakarta Sans"/>
              <a:sym typeface="Plus Jakarta Sans"/>
            </a:endParaRPr>
          </a:p>
        </p:txBody>
      </p:sp>
      <p:pic>
        <p:nvPicPr>
          <p:cNvPr id="307" name="Google Shape;307;p48"/>
          <p:cNvPicPr preferRelativeResize="0"/>
          <p:nvPr/>
        </p:nvPicPr>
        <p:blipFill>
          <a:blip r:embed="rId5">
            <a:alphaModFix/>
          </a:blip>
          <a:stretch>
            <a:fillRect/>
          </a:stretch>
        </p:blipFill>
        <p:spPr>
          <a:xfrm>
            <a:off x="427013" y="947507"/>
            <a:ext cx="774471" cy="77447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rotWithShape="1">
          <a:blip r:embed="rId3">
            <a:alphaModFix/>
          </a:blip>
          <a:srcRect b="0" l="0" r="59947" t="0"/>
          <a:stretch/>
        </p:blipFill>
        <p:spPr>
          <a:xfrm rot="5400000">
            <a:off x="3841299" y="2324562"/>
            <a:ext cx="2611301" cy="3667351"/>
          </a:xfrm>
          <a:prstGeom prst="rect">
            <a:avLst/>
          </a:prstGeom>
          <a:noFill/>
          <a:ln>
            <a:noFill/>
          </a:ln>
        </p:spPr>
      </p:pic>
      <p:graphicFrame>
        <p:nvGraphicFramePr>
          <p:cNvPr id="157" name="Google Shape;157;p38"/>
          <p:cNvGraphicFramePr/>
          <p:nvPr/>
        </p:nvGraphicFramePr>
        <p:xfrm>
          <a:off x="441450" y="1118188"/>
          <a:ext cx="3000000" cy="3000000"/>
        </p:xfrm>
        <a:graphic>
          <a:graphicData uri="http://schemas.openxmlformats.org/drawingml/2006/table">
            <a:tbl>
              <a:tblPr>
                <a:noFill/>
                <a:tableStyleId>{E50D0402-2BA1-44DC-A9AA-42A05112F26D}</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Cortés and the Triple Alliance/Mexica</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Hernán Cortés?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Triple Alliance/Mexica?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conquistadors?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Moctezuma?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Cuitlahuac?</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Tlaxcala?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Tenochtitlan?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write a basic summary of the conquest of Mexico.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Tenochtitlan</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Cortés and the conquistadors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Triple Alliance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the area controlled by the Tlaxcalans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58" name="Google Shape;158;p38"/>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159" name="Google Shape;159;p38"/>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60" name="Google Shape;160;p38"/>
          <p:cNvPicPr preferRelativeResize="0"/>
          <p:nvPr/>
        </p:nvPicPr>
        <p:blipFill>
          <a:blip r:embed="rId4">
            <a:alphaModFix/>
          </a:blip>
          <a:stretch>
            <a:fillRect/>
          </a:stretch>
        </p:blipFill>
        <p:spPr>
          <a:xfrm>
            <a:off x="203550" y="220497"/>
            <a:ext cx="1008511" cy="418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pic>
        <p:nvPicPr>
          <p:cNvPr id="165" name="Google Shape;165;p39"/>
          <p:cNvPicPr preferRelativeResize="0"/>
          <p:nvPr/>
        </p:nvPicPr>
        <p:blipFill rotWithShape="1">
          <a:blip r:embed="rId3">
            <a:alphaModFix/>
          </a:blip>
          <a:srcRect b="0" l="40344" r="0" t="0"/>
          <a:stretch/>
        </p:blipFill>
        <p:spPr>
          <a:xfrm rot="5400000">
            <a:off x="3202263" y="2775811"/>
            <a:ext cx="3889373" cy="3667351"/>
          </a:xfrm>
          <a:prstGeom prst="rect">
            <a:avLst/>
          </a:prstGeom>
          <a:noFill/>
          <a:ln>
            <a:noFill/>
          </a:ln>
        </p:spPr>
      </p:pic>
      <p:graphicFrame>
        <p:nvGraphicFramePr>
          <p:cNvPr id="166" name="Google Shape;166;p39"/>
          <p:cNvGraphicFramePr/>
          <p:nvPr/>
        </p:nvGraphicFramePr>
        <p:xfrm>
          <a:off x="441450" y="1118188"/>
          <a:ext cx="3000000" cy="3000000"/>
        </p:xfrm>
        <a:graphic>
          <a:graphicData uri="http://schemas.openxmlformats.org/drawingml/2006/table">
            <a:tbl>
              <a:tblPr>
                <a:noFill/>
                <a:tableStyleId>{E50D0402-2BA1-44DC-A9AA-42A05112F26D}</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a:txBody>
                    <a:bodyPr/>
                    <a:lstStyle/>
                    <a:p>
                      <a:pPr indent="0" lvl="0" marL="0" rtl="0" algn="ctr">
                        <a:spcBef>
                          <a:spcPts val="0"/>
                        </a:spcBef>
                        <a:spcAft>
                          <a:spcPts val="0"/>
                        </a:spcAft>
                        <a:buNone/>
                      </a:pPr>
                      <a:r>
                        <a:rPr b="1" lang="en" u="sng">
                          <a:solidFill>
                            <a:schemeClr val="dk1"/>
                          </a:solidFill>
                          <a:latin typeface="Inter"/>
                          <a:ea typeface="Inter"/>
                          <a:cs typeface="Inter"/>
                          <a:sym typeface="Inter"/>
                        </a:rPr>
                        <a:t>Pizarro and the Inka</a:t>
                      </a:r>
                      <a:endParaRPr b="1" u="sng">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Francisco and Pedro Pizarro?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Inka?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Tawantinsuyu?</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Wayna Qhapaq?</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Atawallpa?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Cajamarca?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In your own words, write a basic summary of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the conquest of Mexico.</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Inka Empire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Cajamarca</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Cuzco</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Pizarro and the conquistadors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67" name="Google Shape;167;p39"/>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168" name="Google Shape;168;p39"/>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69" name="Google Shape;169;p39"/>
          <p:cNvPicPr preferRelativeResize="0"/>
          <p:nvPr/>
        </p:nvPicPr>
        <p:blipFill>
          <a:blip r:embed="rId4">
            <a:alphaModFix/>
          </a:blip>
          <a:stretch>
            <a:fillRect/>
          </a:stretch>
        </p:blipFill>
        <p:spPr>
          <a:xfrm>
            <a:off x="203550" y="220497"/>
            <a:ext cx="1008511" cy="418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40"/>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175" name="Google Shape;175;p40"/>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Spanish Conquest: Alliances</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76" name="Google Shape;176;p40"/>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77" name="Google Shape;177;p40"/>
          <p:cNvGraphicFramePr/>
          <p:nvPr/>
        </p:nvGraphicFramePr>
        <p:xfrm>
          <a:off x="441450" y="1118188"/>
          <a:ext cx="3000000" cy="3000000"/>
        </p:xfrm>
        <a:graphic>
          <a:graphicData uri="http://schemas.openxmlformats.org/drawingml/2006/table">
            <a:tbl>
              <a:tblPr>
                <a:noFill/>
                <a:tableStyleId>{E50D0402-2BA1-44DC-A9AA-42A05112F26D}</a:tableStyleId>
              </a:tblPr>
              <a:tblGrid>
                <a:gridCol w="4584150"/>
                <a:gridCol w="1964775"/>
              </a:tblGrid>
              <a:tr h="286125">
                <a:tc gridSpan="2">
                  <a:txBody>
                    <a:bodyPr/>
                    <a:lstStyle/>
                    <a:p>
                      <a:pPr indent="0" lvl="0" marL="0" rtl="0" algn="l">
                        <a:spcBef>
                          <a:spcPts val="0"/>
                        </a:spcBef>
                        <a:spcAft>
                          <a:spcPts val="0"/>
                        </a:spcAft>
                        <a:buNone/>
                      </a:pPr>
                      <a:r>
                        <a:rPr lang="en" sz="1200">
                          <a:latin typeface="Halant"/>
                          <a:ea typeface="Halant"/>
                          <a:cs typeface="Halant"/>
                          <a:sym typeface="Halant"/>
                        </a:rPr>
                        <a:t>Source: Charles C. Mann, </a:t>
                      </a:r>
                      <a:r>
                        <a:rPr i="1" lang="en" sz="1200">
                          <a:latin typeface="Halant"/>
                          <a:ea typeface="Halant"/>
                          <a:cs typeface="Halant"/>
                          <a:sym typeface="Halant"/>
                        </a:rPr>
                        <a:t>1491: New Revelations of the Americas Before Columbus</a:t>
                      </a:r>
                      <a:r>
                        <a:rPr lang="en" sz="1200">
                          <a:latin typeface="Halant"/>
                          <a:ea typeface="Halant"/>
                          <a:cs typeface="Halant"/>
                          <a:sym typeface="Halant"/>
                        </a:rPr>
                        <a:t>, 2005.</a:t>
                      </a:r>
                      <a:endParaRPr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Charles C. Mann is an American journalist and author. His works on the Americas in the late 15th century have received significant acclaim and have made notable contributions to the historical record.</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4150">
                <a:tc>
                  <a:txBody>
                    <a:bodyPr/>
                    <a:lstStyle/>
                    <a:p>
                      <a:pPr indent="0" lvl="0" marL="0" rtl="0" algn="l">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Cortés and the Triple Alliance/Mexica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Marching inland from the sea, the Spanish at first fought repeatedly with Tlaxcala, a confederation of four small kingdoms (</a:t>
                      </a:r>
                      <a:r>
                        <a:rPr i="1" lang="en" sz="1200">
                          <a:solidFill>
                            <a:schemeClr val="dk1"/>
                          </a:solidFill>
                          <a:latin typeface="Inter"/>
                          <a:ea typeface="Inter"/>
                          <a:cs typeface="Inter"/>
                          <a:sym typeface="Inter"/>
                        </a:rPr>
                        <a:t>señorios‒</a:t>
                      </a:r>
                      <a:r>
                        <a:rPr lang="en" sz="1200">
                          <a:solidFill>
                            <a:schemeClr val="dk1"/>
                          </a:solidFill>
                          <a:latin typeface="Inter"/>
                          <a:ea typeface="Inter"/>
                          <a:cs typeface="Inter"/>
                          <a:sym typeface="Inter"/>
                        </a:rPr>
                        <a:t>seigneuries‒the Spanish called them) had maintained its independence despite Alliance incursions. Thanks to their guns, horses, and steel blades, the foreigners won every battle, even with Tlaxcala’s huge numerical advantage. But Cortés’s force shrank with every fight. He was on the verge of losing everything when the four Tlaxcala kings abruptly reversed course. Concluding from the results of their battles that they could wipe out the Europeans, though at a great cost, the Indian leaders offered what seemed a win-win deal: they would stop attacking Cortés, sparing his life, the lives of the surviving Spaniards, and those of man Indians, if he in return would join with Tlaxcala in a united assault on the hated Triple Alliance… Mounted on their strange, monstrous beasts, the Spanish rode at the forefront of an army of perhaps twenty thousand Tlaxcalans. In November 1519, they entered Tenochtitlan…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man of unfathomable determination, Cortés never thought of giving up. He persuaded several other vassal states to join his anti Alliance with Tlaxcala. Negotiating furiously, he assembled a force of as many as 200,000 men and built thirteen big ships in an audacious plan to assault Tenochtitlan from the water. He followed this plan and ever after has been identified by history as the city’s conqueror. But all of his bold resolve would have come to nothing without the vast indigenous army whose leaders believed they could use the Spanish presence to catalyze the destruction of the Triple Alliance.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1. </a:t>
                      </a:r>
                      <a:r>
                        <a:rPr lang="en" sz="1200">
                          <a:latin typeface="Inter"/>
                          <a:ea typeface="Inter"/>
                          <a:cs typeface="Inter"/>
                          <a:sym typeface="Inter"/>
                        </a:rPr>
                        <a:t>How did alliances impact Spanish conquest of Mexico?</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2. Provide a quote to demonstrate the role of alliances in the Spanish conquest.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3. How well does the evidence support the following argument: </a:t>
                      </a:r>
                      <a:r>
                        <a:rPr b="1" lang="en" sz="1200">
                          <a:latin typeface="Inter"/>
                          <a:ea typeface="Inter"/>
                          <a:cs typeface="Inter"/>
                          <a:sym typeface="Inter"/>
                        </a:rPr>
                        <a:t>Alliances were the most important factor in the successful Spanish conquest?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pic>
        <p:nvPicPr>
          <p:cNvPr id="182" name="Google Shape;182;p4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3" name="Google Shape;183;p41"/>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Causation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Spanish Colonization: </a:t>
            </a:r>
            <a:r>
              <a:rPr lang="en" sz="2400">
                <a:latin typeface="Plus Jakarta Sans Medium"/>
                <a:ea typeface="Plus Jakarta Sans Medium"/>
                <a:cs typeface="Plus Jakarta Sans Medium"/>
                <a:sym typeface="Plus Jakarta Sans Medium"/>
              </a:rPr>
              <a:t>Group Worksheet</a:t>
            </a:r>
            <a:endParaRPr sz="1400">
              <a:solidFill>
                <a:srgbClr val="000000"/>
              </a:solidFill>
              <a:latin typeface="Plus Jakarta Sans Medium"/>
              <a:ea typeface="Plus Jakarta Sans Medium"/>
              <a:cs typeface="Plus Jakarta Sans Medium"/>
              <a:sym typeface="Plus Jakarta Sans Medium"/>
            </a:endParaRPr>
          </a:p>
        </p:txBody>
      </p:sp>
      <p:pic>
        <p:nvPicPr>
          <p:cNvPr id="184" name="Google Shape;184;p41"/>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85" name="Google Shape;185;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6" name="Google Shape;186;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7" name="Google Shape;187;p41"/>
          <p:cNvSpPr txBox="1"/>
          <p:nvPr/>
        </p:nvSpPr>
        <p:spPr>
          <a:xfrm>
            <a:off x="1767625" y="1615888"/>
            <a:ext cx="5119200" cy="11550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000">
              <a:solidFill>
                <a:schemeClr val="dk1"/>
              </a:solidFill>
              <a:latin typeface="Inter"/>
              <a:ea typeface="Inter"/>
              <a:cs typeface="Inter"/>
              <a:sym typeface="Inter"/>
            </a:endParaRPr>
          </a:p>
        </p:txBody>
      </p:sp>
      <p:sp>
        <p:nvSpPr>
          <p:cNvPr id="188" name="Google Shape;188;p41"/>
          <p:cNvSpPr txBox="1"/>
          <p:nvPr/>
        </p:nvSpPr>
        <p:spPr>
          <a:xfrm>
            <a:off x="481812" y="2758353"/>
            <a:ext cx="6458400" cy="728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factors that influenced successful Spanish conquest. Include details such as the events, significance, and impact.</a:t>
            </a:r>
            <a:endParaRPr sz="1300">
              <a:latin typeface="Halant"/>
              <a:ea typeface="Halant"/>
              <a:cs typeface="Halant"/>
              <a:sym typeface="Halant"/>
            </a:endParaRPr>
          </a:p>
        </p:txBody>
      </p:sp>
      <p:graphicFrame>
        <p:nvGraphicFramePr>
          <p:cNvPr id="189" name="Google Shape;189;p41"/>
          <p:cNvGraphicFramePr/>
          <p:nvPr/>
        </p:nvGraphicFramePr>
        <p:xfrm>
          <a:off x="481800" y="3554635"/>
          <a:ext cx="3000000" cy="3000000"/>
        </p:xfrm>
        <a:graphic>
          <a:graphicData uri="http://schemas.openxmlformats.org/drawingml/2006/table">
            <a:tbl>
              <a:tblPr>
                <a:noFill/>
                <a:tableStyleId>{F0E76798-5E94-4B56-9F0C-44BA8FAD7E92}</a:tableStyleId>
              </a:tblPr>
              <a:tblGrid>
                <a:gridCol w="3229200"/>
                <a:gridCol w="3229200"/>
              </a:tblGrid>
              <a:tr h="363675">
                <a:tc>
                  <a:txBody>
                    <a:bodyPr/>
                    <a:lstStyle/>
                    <a:p>
                      <a:pPr indent="0" lvl="0" marL="0" rtl="0" algn="ctr">
                        <a:spcBef>
                          <a:spcPts val="0"/>
                        </a:spcBef>
                        <a:spcAft>
                          <a:spcPts val="0"/>
                        </a:spcAft>
                        <a:buNone/>
                      </a:pPr>
                      <a:r>
                        <a:rPr b="1" lang="en">
                          <a:latin typeface="Inter"/>
                          <a:ea typeface="Inter"/>
                          <a:cs typeface="Inter"/>
                          <a:sym typeface="Inter"/>
                        </a:rPr>
                        <a:t>Alliances</a:t>
                      </a:r>
                      <a:endParaRPr b="1">
                        <a:latin typeface="Inter"/>
                        <a:ea typeface="Inter"/>
                        <a:cs typeface="Inter"/>
                        <a:sym typeface="Inter"/>
                      </a:endParaRPr>
                    </a:p>
                  </a:txBody>
                  <a:tcPr marT="87275" marB="87275" marR="86050" marL="86050" anchor="ctr">
                    <a:solidFill>
                      <a:srgbClr val="B7B7B7"/>
                    </a:solidFill>
                  </a:tcPr>
                </a:tc>
                <a:tc>
                  <a:txBody>
                    <a:bodyPr/>
                    <a:lstStyle/>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Military Strategies and Resources</a:t>
                      </a:r>
                      <a:endParaRPr sz="1100">
                        <a:latin typeface="Inter"/>
                        <a:ea typeface="Inter"/>
                        <a:cs typeface="Inter"/>
                        <a:sym typeface="Inter"/>
                      </a:endParaRPr>
                    </a:p>
                  </a:txBody>
                  <a:tcPr marT="87275" marB="87275" marR="86050" marL="86050">
                    <a:solidFill>
                      <a:srgbClr val="B7B7B7"/>
                    </a:solidFill>
                  </a:tcPr>
                </a:tc>
              </a:tr>
              <a:tr h="363675">
                <a:tc>
                  <a:txBody>
                    <a:bodyPr/>
                    <a:lstStyle/>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r>
              <a:tr h="363675">
                <a:tc>
                  <a:txBody>
                    <a:bodyPr/>
                    <a:lstStyle/>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Disease</a:t>
                      </a:r>
                      <a:endParaRPr sz="1100">
                        <a:latin typeface="Inter"/>
                        <a:ea typeface="Inter"/>
                        <a:cs typeface="Inter"/>
                        <a:sym typeface="Inter"/>
                      </a:endParaRPr>
                    </a:p>
                  </a:txBody>
                  <a:tcPr marT="87275" marB="87275" marR="86050" marL="86050">
                    <a:solidFill>
                      <a:srgbClr val="B7B7B7"/>
                    </a:solidFill>
                  </a:tcPr>
                </a:tc>
                <a:tc>
                  <a:txBody>
                    <a:bodyPr/>
                    <a:lstStyle/>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Cultural Differences</a:t>
                      </a:r>
                      <a:endParaRPr sz="1100">
                        <a:latin typeface="Inter"/>
                        <a:ea typeface="Inter"/>
                        <a:cs typeface="Inter"/>
                        <a:sym typeface="Inter"/>
                      </a:endParaRPr>
                    </a:p>
                  </a:txBody>
                  <a:tcPr marT="87275" marB="87275" marR="86050" marL="86050">
                    <a:solidFill>
                      <a:srgbClr val="B7B7B7"/>
                    </a:solidFill>
                  </a:tcPr>
                </a:tc>
              </a:tr>
              <a:tr h="363675">
                <a:tc>
                  <a:txBody>
                    <a:bodyPr/>
                    <a:lstStyle/>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r>
            </a:tbl>
          </a:graphicData>
        </a:graphic>
      </p:graphicFrame>
      <p:pic>
        <p:nvPicPr>
          <p:cNvPr id="190" name="Google Shape;190;p41"/>
          <p:cNvPicPr preferRelativeResize="0"/>
          <p:nvPr/>
        </p:nvPicPr>
        <p:blipFill>
          <a:blip r:embed="rId5">
            <a:alphaModFix/>
          </a:blip>
          <a:stretch>
            <a:fillRect/>
          </a:stretch>
        </p:blipFill>
        <p:spPr>
          <a:xfrm>
            <a:off x="670725" y="1684650"/>
            <a:ext cx="1017475" cy="10174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Causation</a:t>
            </a:r>
            <a:endParaRPr sz="24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8" name="Google Shape;198;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00" name="Google Shape;200;p42"/>
          <p:cNvSpPr txBox="1"/>
          <p:nvPr/>
        </p:nvSpPr>
        <p:spPr>
          <a:xfrm>
            <a:off x="427020" y="1833757"/>
            <a:ext cx="1710000" cy="6835800"/>
          </a:xfrm>
          <a:prstGeom prst="rect">
            <a:avLst/>
          </a:prstGeom>
          <a:noFill/>
          <a:ln cap="flat" cmpd="sng" w="9525">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rPr lang="en" sz="1700">
                <a:latin typeface="Inter"/>
                <a:ea typeface="Inter"/>
                <a:cs typeface="Inter"/>
                <a:sym typeface="Inter"/>
              </a:rPr>
              <a:t>Rationale:</a:t>
            </a:r>
            <a:endParaRPr sz="1700">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1" name="Google Shape;201;p42"/>
          <p:cNvSpPr txBox="1"/>
          <p:nvPr/>
        </p:nvSpPr>
        <p:spPr>
          <a:xfrm>
            <a:off x="5252200" y="3079788"/>
            <a:ext cx="1643700" cy="43437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Historical Event</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Successful</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Spanish Conquest</a:t>
            </a:r>
            <a:endParaRPr b="1">
              <a:solidFill>
                <a:schemeClr val="dk1"/>
              </a:solidFill>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l">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p:txBody>
      </p:sp>
      <p:sp>
        <p:nvSpPr>
          <p:cNvPr id="202" name="Google Shape;202;p42"/>
          <p:cNvSpPr txBox="1"/>
          <p:nvPr/>
        </p:nvSpPr>
        <p:spPr>
          <a:xfrm>
            <a:off x="714827" y="2041804"/>
            <a:ext cx="1134600" cy="1590600"/>
          </a:xfrm>
          <a:prstGeom prst="rect">
            <a:avLst/>
          </a:prstGeom>
          <a:noFill/>
          <a:ln cap="flat" cmpd="sng" w="9525">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Primary Cause/ Reason:</a:t>
            </a:r>
            <a:endParaRPr b="1" sz="1400">
              <a:latin typeface="Inter"/>
              <a:ea typeface="Inter"/>
              <a:cs typeface="Inter"/>
              <a:sym typeface="Inter"/>
            </a:endParaRPr>
          </a:p>
        </p:txBody>
      </p:sp>
      <p:sp>
        <p:nvSpPr>
          <p:cNvPr id="203" name="Google Shape;203;p42"/>
          <p:cNvSpPr txBox="1"/>
          <p:nvPr/>
        </p:nvSpPr>
        <p:spPr>
          <a:xfrm>
            <a:off x="4823459" y="971226"/>
            <a:ext cx="2064900" cy="20442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i="1" lang="en" sz="1100">
                <a:solidFill>
                  <a:schemeClr val="dk1"/>
                </a:solidFill>
                <a:latin typeface="Halant"/>
                <a:ea typeface="Halant"/>
                <a:cs typeface="Halant"/>
                <a:sym typeface="Halant"/>
              </a:rPr>
              <a:t>Directions</a:t>
            </a:r>
            <a:r>
              <a:rPr b="1" lang="en" sz="1100">
                <a:solidFill>
                  <a:schemeClr val="dk1"/>
                </a:solidFill>
                <a:latin typeface="Halant"/>
                <a:ea typeface="Halant"/>
                <a:cs typeface="Halant"/>
                <a:sym typeface="Halant"/>
              </a:rPr>
              <a:t>:</a:t>
            </a:r>
            <a:r>
              <a:rPr i="1" lang="en" sz="1100">
                <a:solidFill>
                  <a:schemeClr val="dk1"/>
                </a:solidFill>
                <a:latin typeface="Halant"/>
                <a:ea typeface="Halant"/>
                <a:cs typeface="Halant"/>
                <a:sym typeface="Halant"/>
              </a:rPr>
              <a:t> Using the four topics, 1) Military Strategy and Resources, 2) Disease, 3) Alliances, 4) Cultural Differences, label each cause. If possible, rank the secondary causes in order of importance (most important on top). Be sure to explain why you believe the primary cause is the most important.</a:t>
            </a:r>
            <a:endParaRPr b="1" i="1" sz="1100">
              <a:latin typeface="Plus Jakarta Sans"/>
              <a:ea typeface="Plus Jakarta Sans"/>
              <a:cs typeface="Plus Jakarta Sans"/>
              <a:sym typeface="Plus Jakarta Sans"/>
            </a:endParaRPr>
          </a:p>
        </p:txBody>
      </p:sp>
      <p:sp>
        <p:nvSpPr>
          <p:cNvPr id="204" name="Google Shape;204;p42"/>
          <p:cNvSpPr txBox="1"/>
          <p:nvPr/>
        </p:nvSpPr>
        <p:spPr>
          <a:xfrm>
            <a:off x="2806675" y="6625350"/>
            <a:ext cx="1643700" cy="2044200"/>
          </a:xfrm>
          <a:prstGeom prst="rect">
            <a:avLst/>
          </a:prstGeom>
          <a:noFill/>
          <a:ln cap="flat" cmpd="sng" w="9525">
            <a:solidFill>
              <a:srgbClr val="000000"/>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p>
        </p:txBody>
      </p:sp>
      <p:cxnSp>
        <p:nvCxnSpPr>
          <p:cNvPr id="205" name="Google Shape;205;p42"/>
          <p:cNvCxnSpPr/>
          <p:nvPr/>
        </p:nvCxnSpPr>
        <p:spPr>
          <a:xfrm flipH="1" rot="10800000">
            <a:off x="2312731" y="4058311"/>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206" name="Google Shape;206;p42"/>
          <p:cNvCxnSpPr/>
          <p:nvPr/>
        </p:nvCxnSpPr>
        <p:spPr>
          <a:xfrm flipH="1" rot="10800000">
            <a:off x="2378819" y="6445653"/>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207" name="Google Shape;207;p42"/>
          <p:cNvCxnSpPr>
            <a:stCxn id="208" idx="3"/>
          </p:cNvCxnSpPr>
          <p:nvPr/>
        </p:nvCxnSpPr>
        <p:spPr>
          <a:xfrm>
            <a:off x="4450375" y="2858850"/>
            <a:ext cx="753600" cy="1021500"/>
          </a:xfrm>
          <a:prstGeom prst="straightConnector1">
            <a:avLst/>
          </a:prstGeom>
          <a:noFill/>
          <a:ln cap="flat" cmpd="sng" w="9525">
            <a:solidFill>
              <a:srgbClr val="595959"/>
            </a:solidFill>
            <a:prstDash val="solid"/>
            <a:round/>
            <a:headEnd len="med" w="med" type="none"/>
            <a:tailEnd len="med" w="med" type="triangle"/>
          </a:ln>
        </p:spPr>
      </p:cxnSp>
      <p:cxnSp>
        <p:nvCxnSpPr>
          <p:cNvPr id="209" name="Google Shape;209;p42"/>
          <p:cNvCxnSpPr>
            <a:stCxn id="204" idx="3"/>
          </p:cNvCxnSpPr>
          <p:nvPr/>
        </p:nvCxnSpPr>
        <p:spPr>
          <a:xfrm flipH="1" rot="10800000">
            <a:off x="4450375" y="6506850"/>
            <a:ext cx="739500" cy="1140600"/>
          </a:xfrm>
          <a:prstGeom prst="straightConnector1">
            <a:avLst/>
          </a:prstGeom>
          <a:noFill/>
          <a:ln cap="flat" cmpd="sng" w="9525">
            <a:solidFill>
              <a:srgbClr val="595959"/>
            </a:solidFill>
            <a:prstDash val="solid"/>
            <a:round/>
            <a:headEnd len="med" w="med" type="none"/>
            <a:tailEnd len="med" w="med" type="triangle"/>
          </a:ln>
        </p:spPr>
      </p:cxnSp>
      <p:cxnSp>
        <p:nvCxnSpPr>
          <p:cNvPr id="210" name="Google Shape;210;p42"/>
          <p:cNvCxnSpPr/>
          <p:nvPr/>
        </p:nvCxnSpPr>
        <p:spPr>
          <a:xfrm flipH="1" rot="10800000">
            <a:off x="4550270" y="5321925"/>
            <a:ext cx="399900" cy="3600"/>
          </a:xfrm>
          <a:prstGeom prst="straightConnector1">
            <a:avLst/>
          </a:prstGeom>
          <a:noFill/>
          <a:ln cap="flat" cmpd="sng" w="9525">
            <a:solidFill>
              <a:srgbClr val="595959"/>
            </a:solidFill>
            <a:prstDash val="solid"/>
            <a:round/>
            <a:headEnd len="med" w="med" type="none"/>
            <a:tailEnd len="med" w="med" type="triangle"/>
          </a:ln>
        </p:spPr>
      </p:cxnSp>
      <p:sp>
        <p:nvSpPr>
          <p:cNvPr id="211" name="Google Shape;211;p42"/>
          <p:cNvSpPr txBox="1"/>
          <p:nvPr/>
        </p:nvSpPr>
        <p:spPr>
          <a:xfrm>
            <a:off x="2806675" y="4237986"/>
            <a:ext cx="1643700" cy="2044200"/>
          </a:xfrm>
          <a:prstGeom prst="rect">
            <a:avLst/>
          </a:prstGeom>
          <a:noFill/>
          <a:ln cap="flat" cmpd="sng" w="9525">
            <a:solidFill>
              <a:srgbClr val="000000"/>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p>
        </p:txBody>
      </p:sp>
      <p:sp>
        <p:nvSpPr>
          <p:cNvPr id="208" name="Google Shape;208;p42"/>
          <p:cNvSpPr txBox="1"/>
          <p:nvPr/>
        </p:nvSpPr>
        <p:spPr>
          <a:xfrm>
            <a:off x="2806675" y="1836750"/>
            <a:ext cx="1643700" cy="2044200"/>
          </a:xfrm>
          <a:prstGeom prst="rect">
            <a:avLst/>
          </a:prstGeom>
          <a:noFill/>
          <a:ln cap="flat" cmpd="sng" w="9525">
            <a:solidFill>
              <a:srgbClr val="000000"/>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p>
        </p:txBody>
      </p:sp>
      <p:sp>
        <p:nvSpPr>
          <p:cNvPr id="212" name="Google Shape;212;p42"/>
          <p:cNvSpPr txBox="1"/>
          <p:nvPr/>
        </p:nvSpPr>
        <p:spPr>
          <a:xfrm>
            <a:off x="2758988" y="1138600"/>
            <a:ext cx="1757700" cy="6072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Secondary Causes/Reasons:</a:t>
            </a:r>
            <a:endParaRPr b="1" sz="1400">
              <a:latin typeface="Plus Jakarta Sans"/>
              <a:ea typeface="Plus Jakarta Sans"/>
              <a:cs typeface="Plus Jakarta Sans"/>
              <a:sym typeface="Plus Jakarta Sans"/>
            </a:endParaRPr>
          </a:p>
        </p:txBody>
      </p:sp>
      <p:pic>
        <p:nvPicPr>
          <p:cNvPr id="213" name="Google Shape;213;p42"/>
          <p:cNvPicPr preferRelativeResize="0"/>
          <p:nvPr/>
        </p:nvPicPr>
        <p:blipFill>
          <a:blip r:embed="rId5">
            <a:alphaModFix/>
          </a:blip>
          <a:stretch>
            <a:fillRect/>
          </a:stretch>
        </p:blipFill>
        <p:spPr>
          <a:xfrm>
            <a:off x="427013" y="947507"/>
            <a:ext cx="774471" cy="77447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7" name="Shape 217"/>
        <p:cNvGrpSpPr/>
        <p:nvPr/>
      </p:nvGrpSpPr>
      <p:grpSpPr>
        <a:xfrm>
          <a:off x="0" y="0"/>
          <a:ext cx="0" cy="0"/>
          <a:chOff x="0" y="0"/>
          <a:chExt cx="0" cy="0"/>
        </a:xfrm>
      </p:grpSpPr>
      <p:pic>
        <p:nvPicPr>
          <p:cNvPr id="218" name="Google Shape;218;p4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19" name="Google Shape;219;p43"/>
          <p:cNvSpPr txBox="1"/>
          <p:nvPr/>
        </p:nvSpPr>
        <p:spPr>
          <a:xfrm>
            <a:off x="688000" y="1725198"/>
            <a:ext cx="5939400" cy="13977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700">
                <a:solidFill>
                  <a:schemeClr val="dk1"/>
                </a:solidFill>
                <a:latin typeface="Halant"/>
                <a:ea typeface="Halant"/>
                <a:cs typeface="Halant"/>
                <a:sym typeface="Halant"/>
              </a:rPr>
              <a:t>Supporting Question</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Inter"/>
                <a:ea typeface="Inter"/>
                <a:cs typeface="Inter"/>
                <a:sym typeface="Inter"/>
              </a:rPr>
              <a:t>What factors enabled Spain’s success in establishing colonies in the Americas?</a:t>
            </a:r>
            <a:endParaRPr b="1" sz="1600">
              <a:solidFill>
                <a:schemeClr val="dk1"/>
              </a:solidFill>
              <a:latin typeface="Inter"/>
              <a:ea typeface="Inter"/>
              <a:cs typeface="Inter"/>
              <a:sym typeface="Inter"/>
            </a:endParaRPr>
          </a:p>
        </p:txBody>
      </p:sp>
      <p:sp>
        <p:nvSpPr>
          <p:cNvPr id="220" name="Google Shape;220;p43"/>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Spanish Colonization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DOK Question Generation (Exemplar)</a:t>
            </a:r>
            <a:endParaRPr sz="1400">
              <a:solidFill>
                <a:srgbClr val="000000"/>
              </a:solidFill>
              <a:latin typeface="Plus Jakarta Sans Medium"/>
              <a:ea typeface="Plus Jakarta Sans Medium"/>
              <a:cs typeface="Plus Jakarta Sans Medium"/>
              <a:sym typeface="Plus Jakarta Sans Medium"/>
            </a:endParaRPr>
          </a:p>
        </p:txBody>
      </p:sp>
      <p:pic>
        <p:nvPicPr>
          <p:cNvPr id="221" name="Google Shape;221;p43"/>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22" name="Google Shape;222;p4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23" name="Google Shape;223;p4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24" name="Google Shape;224;p43"/>
          <p:cNvSpPr txBox="1"/>
          <p:nvPr/>
        </p:nvSpPr>
        <p:spPr>
          <a:xfrm>
            <a:off x="476471" y="3209850"/>
            <a:ext cx="6458400" cy="574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Create a list </a:t>
            </a:r>
            <a:r>
              <a:rPr lang="en" sz="1300">
                <a:solidFill>
                  <a:schemeClr val="dk1"/>
                </a:solidFill>
                <a:latin typeface="Halant"/>
                <a:ea typeface="Halant"/>
                <a:cs typeface="Halant"/>
                <a:sym typeface="Halant"/>
              </a:rPr>
              <a:t>of questions</a:t>
            </a:r>
            <a:r>
              <a:rPr lang="en" sz="1300">
                <a:solidFill>
                  <a:schemeClr val="dk1"/>
                </a:solidFill>
                <a:latin typeface="Halant"/>
                <a:ea typeface="Halant"/>
                <a:cs typeface="Halant"/>
                <a:sym typeface="Halant"/>
              </a:rPr>
              <a:t> for each Depth of Knowledge (DOK) level about the supporting question or Spanish Conquest.</a:t>
            </a:r>
            <a:endParaRPr sz="1300">
              <a:solidFill>
                <a:schemeClr val="dk1"/>
              </a:solidFill>
              <a:latin typeface="Halant"/>
              <a:ea typeface="Halant"/>
              <a:cs typeface="Halant"/>
              <a:sym typeface="Halant"/>
            </a:endParaRPr>
          </a:p>
        </p:txBody>
      </p:sp>
      <p:graphicFrame>
        <p:nvGraphicFramePr>
          <p:cNvPr id="225" name="Google Shape;225;p43"/>
          <p:cNvGraphicFramePr/>
          <p:nvPr/>
        </p:nvGraphicFramePr>
        <p:xfrm>
          <a:off x="476471" y="3882948"/>
          <a:ext cx="3000000" cy="3000000"/>
        </p:xfrm>
        <a:graphic>
          <a:graphicData uri="http://schemas.openxmlformats.org/drawingml/2006/table">
            <a:tbl>
              <a:tblPr>
                <a:noFill/>
                <a:tableStyleId>{F0E76798-5E94-4B56-9F0C-44BA8FAD7E92}</a:tableStyleId>
              </a:tblPr>
              <a:tblGrid>
                <a:gridCol w="3179650"/>
                <a:gridCol w="3179650"/>
              </a:tblGrid>
              <a:tr h="1671375">
                <a:tc>
                  <a:txBody>
                    <a:bodyPr/>
                    <a:lstStyle/>
                    <a:p>
                      <a:pPr indent="0" lvl="0" marL="0" rtl="0" algn="ctr">
                        <a:spcBef>
                          <a:spcPts val="0"/>
                        </a:spcBef>
                        <a:spcAft>
                          <a:spcPts val="0"/>
                        </a:spcAft>
                        <a:buNone/>
                      </a:pPr>
                      <a:r>
                        <a:rPr lang="en" sz="1300">
                          <a:latin typeface="Inter"/>
                          <a:ea typeface="Inter"/>
                          <a:cs typeface="Inter"/>
                          <a:sym typeface="Inter"/>
                        </a:rPr>
                        <a:t>DOK 1</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“who, what, where, when”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Who were the leaders of the Spanish Conquest?</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Where did the extent of the Spanish empire start and end?</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2</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“why or how”</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Why couldn’t the Indigenous peoples successfully resist?</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How were Indigenous peoples treated after the conquest was completed?</a:t>
                      </a:r>
                      <a:endParaRPr sz="1100">
                        <a:latin typeface="Inter"/>
                        <a:ea typeface="Inter"/>
                        <a:cs typeface="Inter"/>
                        <a:sym typeface="Inter"/>
                      </a:endParaRPr>
                    </a:p>
                  </a:txBody>
                  <a:tcPr marT="87275" marB="87275" marR="86050" marL="86050"/>
                </a:tc>
              </a:tr>
              <a:tr h="2098575">
                <a:tc>
                  <a:txBody>
                    <a:bodyPr/>
                    <a:lstStyle/>
                    <a:p>
                      <a:pPr indent="0" lvl="0" marL="0" rtl="0" algn="ctr">
                        <a:spcBef>
                          <a:spcPts val="0"/>
                        </a:spcBef>
                        <a:spcAft>
                          <a:spcPts val="0"/>
                        </a:spcAft>
                        <a:buNone/>
                      </a:pPr>
                      <a:r>
                        <a:rPr lang="en" sz="1300">
                          <a:latin typeface="Inter"/>
                          <a:ea typeface="Inter"/>
                          <a:cs typeface="Inter"/>
                          <a:sym typeface="Inter"/>
                        </a:rPr>
                        <a:t>DOK 3</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specific historical event or person.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Do you think the conquistadors were driven more by wealth or the spread of Christianity?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Would the Spanish conquest have been possible without the spread of disease?</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4</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big idea</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Do you think Spanish success was inevitable?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Would global interactions today look different if the Spanish conquest had failed?</a:t>
                      </a:r>
                      <a:endParaRPr b="1" sz="1200">
                        <a:solidFill>
                          <a:schemeClr val="accent1"/>
                        </a:solidFill>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9" name="Shape 229"/>
        <p:cNvGrpSpPr/>
        <p:nvPr/>
      </p:nvGrpSpPr>
      <p:grpSpPr>
        <a:xfrm>
          <a:off x="0" y="0"/>
          <a:ext cx="0" cy="0"/>
          <a:chOff x="0" y="0"/>
          <a:chExt cx="0" cy="0"/>
        </a:xfrm>
      </p:grpSpPr>
      <p:pic>
        <p:nvPicPr>
          <p:cNvPr id="230" name="Google Shape;230;p44"/>
          <p:cNvPicPr preferRelativeResize="0"/>
          <p:nvPr/>
        </p:nvPicPr>
        <p:blipFill rotWithShape="1">
          <a:blip r:embed="rId3">
            <a:alphaModFix/>
          </a:blip>
          <a:srcRect b="0" l="0" r="59947" t="0"/>
          <a:stretch/>
        </p:blipFill>
        <p:spPr>
          <a:xfrm rot="5400000">
            <a:off x="3841299" y="2324562"/>
            <a:ext cx="2611301" cy="3667351"/>
          </a:xfrm>
          <a:prstGeom prst="rect">
            <a:avLst/>
          </a:prstGeom>
          <a:noFill/>
          <a:ln>
            <a:noFill/>
          </a:ln>
        </p:spPr>
      </p:pic>
      <p:graphicFrame>
        <p:nvGraphicFramePr>
          <p:cNvPr id="231" name="Google Shape;231;p44"/>
          <p:cNvGraphicFramePr/>
          <p:nvPr/>
        </p:nvGraphicFramePr>
        <p:xfrm>
          <a:off x="441450" y="1118188"/>
          <a:ext cx="3000000" cy="3000000"/>
        </p:xfrm>
        <a:graphic>
          <a:graphicData uri="http://schemas.openxmlformats.org/drawingml/2006/table">
            <a:tbl>
              <a:tblPr>
                <a:noFill/>
                <a:tableStyleId>{E50D0402-2BA1-44DC-A9AA-42A05112F26D}</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Cortés and the Triple Alliance/Mexica</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Hernán Cortés?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Spanish conquistador who claimed Mexico for Spain</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Triple Alliance/Mexica?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coalition formed by three groups to form the Aztec Empire </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conquistadors?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Spanish explorers and soldiers who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conquered territories in the Americas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political and military ruler of the Mexica</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Moctezuma?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a:t>
                      </a:r>
                      <a:r>
                        <a:rPr b="1" i="1" lang="en" sz="1200">
                          <a:solidFill>
                            <a:srgbClr val="E95C3D"/>
                          </a:solidFill>
                          <a:latin typeface="Inter"/>
                          <a:ea typeface="Inter"/>
                          <a:cs typeface="Inter"/>
                          <a:sym typeface="Inter"/>
                        </a:rPr>
                        <a:t>tlatoani</a:t>
                      </a:r>
                      <a:r>
                        <a:rPr b="1" lang="en" sz="1200">
                          <a:solidFill>
                            <a:srgbClr val="E95C3D"/>
                          </a:solidFill>
                          <a:latin typeface="Inter"/>
                          <a:ea typeface="Inter"/>
                          <a:cs typeface="Inter"/>
                          <a:sym typeface="Inter"/>
                        </a:rPr>
                        <a:t> of the Mexica from 1502 to 1520</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Cuitlahuac?</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a:t>
                      </a:r>
                      <a:r>
                        <a:rPr b="1" i="1" lang="en" sz="1200">
                          <a:solidFill>
                            <a:srgbClr val="E95C3D"/>
                          </a:solidFill>
                          <a:latin typeface="Inter"/>
                          <a:ea typeface="Inter"/>
                          <a:cs typeface="Inter"/>
                          <a:sym typeface="Inter"/>
                        </a:rPr>
                        <a:t>tlatoani</a:t>
                      </a:r>
                      <a:r>
                        <a:rPr b="1" lang="en" sz="1200">
                          <a:solidFill>
                            <a:srgbClr val="E95C3D"/>
                          </a:solidFill>
                          <a:latin typeface="Inter"/>
                          <a:ea typeface="Inter"/>
                          <a:cs typeface="Inter"/>
                          <a:sym typeface="Inter"/>
                        </a:rPr>
                        <a:t> of the Mexica in 1520 after the death of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Moctezuma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Tlaxcala?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group of Nahua city-states allied with the Spanish against the Mexica</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Tenochtitlan?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capital city of the Mexica was located on an island in Lake Texcoco</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write a basic summary of the conquest of Mexico.</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Spanish, led by Cortés, allied with the Tlaxcalans after arriving in Mexico in 1519. Together, they defeated the Aztecs in 1521.</a:t>
                      </a:r>
                      <a:endParaRPr b="1" sz="1200">
                        <a:solidFill>
                          <a:srgbClr val="E95C3D"/>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Tenochtitlan</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Cortés and the conquistadors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Triple Alliance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the area controlled by the Tlaxcalans</a:t>
                      </a:r>
                      <a:endParaRPr sz="1200">
                        <a:solidFill>
                          <a:schemeClr val="dk1"/>
                        </a:solidFill>
                        <a:latin typeface="Inter"/>
                        <a:ea typeface="Inter"/>
                        <a:cs typeface="Inter"/>
                        <a:sym typeface="Inter"/>
                      </a:endParaRPr>
                    </a:p>
                  </a:txBody>
                  <a:tcPr marT="109725" marB="109725" marR="109725" marL="109725">
                    <a:lnL cap="flat" cmpd="sng" w="12700">
                      <a:solidFill>
                        <a:schemeClr val="dk1">
                          <a:alpha val="0"/>
                        </a:schemeClr>
                      </a:solidFill>
                      <a:prstDash val="solid"/>
                      <a:round/>
                      <a:headEnd len="sm" w="sm" type="none"/>
                      <a:tailEnd len="sm" w="sm" type="none"/>
                    </a:lnL>
                    <a:lnR cap="flat" cmpd="sng" w="12700">
                      <a:solidFill>
                        <a:schemeClr val="dk1">
                          <a:alpha val="0"/>
                        </a:scheme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r>
            </a:tbl>
          </a:graphicData>
        </a:graphic>
      </p:graphicFrame>
      <p:sp>
        <p:nvSpPr>
          <p:cNvPr id="232" name="Google Shape;232;p44"/>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233" name="Google Shape;233;p44"/>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34" name="Google Shape;234;p44"/>
          <p:cNvPicPr preferRelativeResize="0"/>
          <p:nvPr/>
        </p:nvPicPr>
        <p:blipFill>
          <a:blip r:embed="rId4">
            <a:alphaModFix/>
          </a:blip>
          <a:stretch>
            <a:fillRect/>
          </a:stretch>
        </p:blipFill>
        <p:spPr>
          <a:xfrm>
            <a:off x="203550" y="220497"/>
            <a:ext cx="1008511" cy="418200"/>
          </a:xfrm>
          <a:prstGeom prst="rect">
            <a:avLst/>
          </a:prstGeom>
          <a:noFill/>
          <a:ln>
            <a:noFill/>
          </a:ln>
        </p:spPr>
      </p:pic>
      <p:sp>
        <p:nvSpPr>
          <p:cNvPr id="235" name="Google Shape;235;p44"/>
          <p:cNvSpPr/>
          <p:nvPr/>
        </p:nvSpPr>
        <p:spPr>
          <a:xfrm>
            <a:off x="5018800" y="4471775"/>
            <a:ext cx="745800" cy="665700"/>
          </a:xfrm>
          <a:prstGeom prst="ellipse">
            <a:avLst/>
          </a:prstGeom>
          <a:solidFill>
            <a:srgbClr val="E9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6" name="Google Shape;236;p44"/>
          <p:cNvSpPr/>
          <p:nvPr/>
        </p:nvSpPr>
        <p:spPr>
          <a:xfrm>
            <a:off x="5332775" y="4648050"/>
            <a:ext cx="183600" cy="172200"/>
          </a:xfrm>
          <a:prstGeom prst="ellipse">
            <a:avLst/>
          </a:prstGeom>
          <a:solidFill>
            <a:srgbClr val="FCFCF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37" name="Google Shape;237;p44"/>
          <p:cNvCxnSpPr/>
          <p:nvPr/>
        </p:nvCxnSpPr>
        <p:spPr>
          <a:xfrm flipH="1" rot="10800000">
            <a:off x="5435863" y="4058832"/>
            <a:ext cx="549000" cy="660000"/>
          </a:xfrm>
          <a:prstGeom prst="straightConnector1">
            <a:avLst/>
          </a:prstGeom>
          <a:noFill/>
          <a:ln cap="flat" cmpd="sng" w="28575">
            <a:solidFill>
              <a:schemeClr val="dk1"/>
            </a:solidFill>
            <a:prstDash val="solid"/>
            <a:round/>
            <a:headEnd len="med" w="med" type="none"/>
            <a:tailEnd len="med" w="med" type="triangle"/>
          </a:ln>
        </p:spPr>
      </p:cxnSp>
      <p:sp>
        <p:nvSpPr>
          <p:cNvPr id="238" name="Google Shape;238;p44"/>
          <p:cNvSpPr txBox="1"/>
          <p:nvPr/>
        </p:nvSpPr>
        <p:spPr>
          <a:xfrm>
            <a:off x="5934075" y="3712625"/>
            <a:ext cx="711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Tlaxcala</a:t>
            </a:r>
            <a:endParaRPr b="1" sz="1000">
              <a:solidFill>
                <a:srgbClr val="E95C3D"/>
              </a:solidFill>
              <a:latin typeface="Inter"/>
              <a:ea typeface="Inter"/>
              <a:cs typeface="Inter"/>
              <a:sym typeface="Inter"/>
            </a:endParaRPr>
          </a:p>
        </p:txBody>
      </p:sp>
      <p:cxnSp>
        <p:nvCxnSpPr>
          <p:cNvPr id="239" name="Google Shape;239;p44"/>
          <p:cNvCxnSpPr/>
          <p:nvPr/>
        </p:nvCxnSpPr>
        <p:spPr>
          <a:xfrm>
            <a:off x="5588263" y="4871232"/>
            <a:ext cx="912600" cy="555300"/>
          </a:xfrm>
          <a:prstGeom prst="straightConnector1">
            <a:avLst/>
          </a:prstGeom>
          <a:noFill/>
          <a:ln cap="flat" cmpd="sng" w="28575">
            <a:solidFill>
              <a:schemeClr val="dk1"/>
            </a:solidFill>
            <a:prstDash val="solid"/>
            <a:round/>
            <a:headEnd len="med" w="med" type="none"/>
            <a:tailEnd len="med" w="med" type="triangle"/>
          </a:ln>
        </p:spPr>
      </p:cxnSp>
      <p:sp>
        <p:nvSpPr>
          <p:cNvPr id="240" name="Google Shape;240;p44"/>
          <p:cNvSpPr txBox="1"/>
          <p:nvPr/>
        </p:nvSpPr>
        <p:spPr>
          <a:xfrm>
            <a:off x="6269025" y="5504925"/>
            <a:ext cx="711600" cy="4446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Triple Alliance</a:t>
            </a:r>
            <a:endParaRPr b="1" sz="1000">
              <a:solidFill>
                <a:srgbClr val="E95C3D"/>
              </a:solidFill>
              <a:latin typeface="Inter"/>
              <a:ea typeface="Inter"/>
              <a:cs typeface="Inter"/>
              <a:sym typeface="Inter"/>
            </a:endParaRPr>
          </a:p>
        </p:txBody>
      </p:sp>
      <p:sp>
        <p:nvSpPr>
          <p:cNvPr id="241" name="Google Shape;241;p44"/>
          <p:cNvSpPr/>
          <p:nvPr/>
        </p:nvSpPr>
        <p:spPr>
          <a:xfrm>
            <a:off x="5217625" y="4679600"/>
            <a:ext cx="56400" cy="75000"/>
          </a:xfrm>
          <a:prstGeom prst="plus">
            <a:avLst>
              <a:gd fmla="val 25000" name="adj"/>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42" name="Google Shape;242;p44"/>
          <p:cNvCxnSpPr/>
          <p:nvPr/>
        </p:nvCxnSpPr>
        <p:spPr>
          <a:xfrm flipH="1" rot="10800000">
            <a:off x="4649838" y="4754607"/>
            <a:ext cx="549000" cy="660000"/>
          </a:xfrm>
          <a:prstGeom prst="straightConnector1">
            <a:avLst/>
          </a:prstGeom>
          <a:noFill/>
          <a:ln cap="flat" cmpd="sng" w="28575">
            <a:solidFill>
              <a:schemeClr val="dk1"/>
            </a:solidFill>
            <a:prstDash val="solid"/>
            <a:round/>
            <a:headEnd len="med" w="med" type="triangle"/>
            <a:tailEnd len="med" w="med" type="none"/>
          </a:ln>
        </p:spPr>
      </p:cxnSp>
      <p:sp>
        <p:nvSpPr>
          <p:cNvPr id="243" name="Google Shape;243;p44"/>
          <p:cNvSpPr txBox="1"/>
          <p:nvPr/>
        </p:nvSpPr>
        <p:spPr>
          <a:xfrm>
            <a:off x="3616050" y="5216350"/>
            <a:ext cx="978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Tenochtitlan</a:t>
            </a:r>
            <a:endParaRPr b="1" sz="1000">
              <a:solidFill>
                <a:srgbClr val="E95C3D"/>
              </a:solidFill>
              <a:latin typeface="Inter"/>
              <a:ea typeface="Inter"/>
              <a:cs typeface="Inter"/>
              <a:sym typeface="Inter"/>
            </a:endParaRPr>
          </a:p>
        </p:txBody>
      </p:sp>
      <p:sp>
        <p:nvSpPr>
          <p:cNvPr id="244" name="Google Shape;244;p44"/>
          <p:cNvSpPr/>
          <p:nvPr/>
        </p:nvSpPr>
        <p:spPr>
          <a:xfrm>
            <a:off x="5268850" y="4636692"/>
            <a:ext cx="484475" cy="252550"/>
          </a:xfrm>
          <a:custGeom>
            <a:rect b="b" l="l" r="r" t="t"/>
            <a:pathLst>
              <a:path extrusionOk="0" h="10102" w="19379">
                <a:moveTo>
                  <a:pt x="19379" y="6127"/>
                </a:moveTo>
                <a:cubicBezTo>
                  <a:pt x="19078" y="5114"/>
                  <a:pt x="18147" y="462"/>
                  <a:pt x="17572" y="51"/>
                </a:cubicBezTo>
                <a:cubicBezTo>
                  <a:pt x="16997" y="-360"/>
                  <a:pt x="16943" y="3006"/>
                  <a:pt x="15930" y="3663"/>
                </a:cubicBezTo>
                <a:cubicBezTo>
                  <a:pt x="14917" y="4320"/>
                  <a:pt x="12345" y="2925"/>
                  <a:pt x="11496" y="3992"/>
                </a:cubicBezTo>
                <a:cubicBezTo>
                  <a:pt x="10648" y="5060"/>
                  <a:pt x="11386" y="10205"/>
                  <a:pt x="10839" y="10068"/>
                </a:cubicBezTo>
                <a:cubicBezTo>
                  <a:pt x="10292" y="9931"/>
                  <a:pt x="9115" y="4512"/>
                  <a:pt x="8212" y="3171"/>
                </a:cubicBezTo>
                <a:cubicBezTo>
                  <a:pt x="7309" y="1830"/>
                  <a:pt x="6050" y="1747"/>
                  <a:pt x="5420" y="2021"/>
                </a:cubicBezTo>
                <a:cubicBezTo>
                  <a:pt x="4790" y="2295"/>
                  <a:pt x="4598" y="3691"/>
                  <a:pt x="4434" y="4813"/>
                </a:cubicBezTo>
                <a:cubicBezTo>
                  <a:pt x="4270" y="5935"/>
                  <a:pt x="5009" y="8289"/>
                  <a:pt x="4434" y="8754"/>
                </a:cubicBezTo>
                <a:cubicBezTo>
                  <a:pt x="3859" y="9219"/>
                  <a:pt x="1725" y="8344"/>
                  <a:pt x="986" y="7605"/>
                </a:cubicBezTo>
                <a:cubicBezTo>
                  <a:pt x="247" y="6866"/>
                  <a:pt x="164" y="4868"/>
                  <a:pt x="0" y="4320"/>
                </a:cubicBezTo>
              </a:path>
            </a:pathLst>
          </a:custGeom>
          <a:noFill/>
          <a:ln cap="flat" cmpd="sng" w="9525">
            <a:solidFill>
              <a:srgbClr val="38E0A4"/>
            </a:solidFill>
            <a:prstDash val="solid"/>
            <a:round/>
            <a:headEnd len="med" w="med" type="none"/>
            <a:tailEnd len="med" w="med" type="none"/>
          </a:ln>
        </p:spPr>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8" name="Shape 248"/>
        <p:cNvGrpSpPr/>
        <p:nvPr/>
      </p:nvGrpSpPr>
      <p:grpSpPr>
        <a:xfrm>
          <a:off x="0" y="0"/>
          <a:ext cx="0" cy="0"/>
          <a:chOff x="0" y="0"/>
          <a:chExt cx="0" cy="0"/>
        </a:xfrm>
      </p:grpSpPr>
      <p:pic>
        <p:nvPicPr>
          <p:cNvPr id="249" name="Google Shape;249;p45"/>
          <p:cNvPicPr preferRelativeResize="0"/>
          <p:nvPr/>
        </p:nvPicPr>
        <p:blipFill rotWithShape="1">
          <a:blip r:embed="rId3">
            <a:alphaModFix/>
          </a:blip>
          <a:srcRect b="0" l="40344" r="0" t="0"/>
          <a:stretch/>
        </p:blipFill>
        <p:spPr>
          <a:xfrm rot="5400000">
            <a:off x="3202263" y="2775811"/>
            <a:ext cx="3889373" cy="3667351"/>
          </a:xfrm>
          <a:prstGeom prst="rect">
            <a:avLst/>
          </a:prstGeom>
          <a:noFill/>
          <a:ln>
            <a:noFill/>
          </a:ln>
        </p:spPr>
      </p:pic>
      <p:graphicFrame>
        <p:nvGraphicFramePr>
          <p:cNvPr id="250" name="Google Shape;250;p45"/>
          <p:cNvGraphicFramePr/>
          <p:nvPr/>
        </p:nvGraphicFramePr>
        <p:xfrm>
          <a:off x="441450" y="1118188"/>
          <a:ext cx="3000000" cy="3000000"/>
        </p:xfrm>
        <a:graphic>
          <a:graphicData uri="http://schemas.openxmlformats.org/drawingml/2006/table">
            <a:tbl>
              <a:tblPr>
                <a:noFill/>
                <a:tableStyleId>{E50D0402-2BA1-44DC-A9AA-42A05112F26D}</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a:txBody>
                    <a:bodyPr/>
                    <a:lstStyle/>
                    <a:p>
                      <a:pPr indent="0" lvl="0" marL="0" rtl="0" algn="ctr">
                        <a:spcBef>
                          <a:spcPts val="0"/>
                        </a:spcBef>
                        <a:spcAft>
                          <a:spcPts val="0"/>
                        </a:spcAft>
                        <a:buNone/>
                      </a:pPr>
                      <a:r>
                        <a:rPr b="1" lang="en" sz="1200" u="sng">
                          <a:solidFill>
                            <a:schemeClr val="dk1"/>
                          </a:solidFill>
                          <a:latin typeface="Inter"/>
                          <a:ea typeface="Inter"/>
                          <a:cs typeface="Inter"/>
                          <a:sym typeface="Inter"/>
                        </a:rPr>
                        <a:t>Pizarro and the Inka</a:t>
                      </a:r>
                      <a:endParaRPr b="1" sz="1200" u="sng">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Francisco and Pedro Pizarro?</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Spanish conquistador brothers that participated in the conquest of the Inka; Francisco was the leader of the Spanish. Pedro chronicled the events.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Inka?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Indigenous people of the largest pre-Columbian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empire in the Americas, located in modern-day Peru</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Tawantinsuyu?</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name for the Inka Empire</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Wayna Qhapaq?</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emperor of the Inka from 1493 to 1525</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Atawallpa?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son of Wayna Qhapaq and emperor of the Inka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from 1532 until his death by the Spanish</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Cajamarca?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site of the capture of Atawallpa In the highlands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of northern Peru</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In your own words, write a basic summary of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the conquest of Mexico.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Pizarro and the Spanish arrived in Peru in a period of internal conflict for the Inka. This allowed them to more easily capture the emperor, Atawallpa, and take over the empire in 1533.</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Inka Empire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Cajamarca</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Cuzco</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Pizarro and the conquistadors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09725" marB="109725" marR="109725" marL="109725">
                    <a:lnL cap="flat" cmpd="sng" w="12700">
                      <a:solidFill>
                        <a:schemeClr val="dk1">
                          <a:alpha val="0"/>
                        </a:schemeClr>
                      </a:solidFill>
                      <a:prstDash val="solid"/>
                      <a:round/>
                      <a:headEnd len="sm" w="sm" type="none"/>
                      <a:tailEnd len="sm" w="sm" type="none"/>
                    </a:lnL>
                    <a:lnR cap="flat" cmpd="sng" w="12700">
                      <a:solidFill>
                        <a:schemeClr val="dk1">
                          <a:alpha val="0"/>
                        </a:scheme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r>
            </a:tbl>
          </a:graphicData>
        </a:graphic>
      </p:graphicFrame>
      <p:sp>
        <p:nvSpPr>
          <p:cNvPr id="251" name="Google Shape;251;p45"/>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252" name="Google Shape;252;p4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53" name="Google Shape;253;p45"/>
          <p:cNvPicPr preferRelativeResize="0"/>
          <p:nvPr/>
        </p:nvPicPr>
        <p:blipFill>
          <a:blip r:embed="rId4">
            <a:alphaModFix/>
          </a:blip>
          <a:stretch>
            <a:fillRect/>
          </a:stretch>
        </p:blipFill>
        <p:spPr>
          <a:xfrm>
            <a:off x="203550" y="220497"/>
            <a:ext cx="1008511" cy="418200"/>
          </a:xfrm>
          <a:prstGeom prst="rect">
            <a:avLst/>
          </a:prstGeom>
          <a:noFill/>
          <a:ln>
            <a:noFill/>
          </a:ln>
        </p:spPr>
      </p:pic>
      <p:sp>
        <p:nvSpPr>
          <p:cNvPr id="254" name="Google Shape;254;p45"/>
          <p:cNvSpPr/>
          <p:nvPr/>
        </p:nvSpPr>
        <p:spPr>
          <a:xfrm rot="-661628">
            <a:off x="4646073" y="3124750"/>
            <a:ext cx="417203" cy="2178148"/>
          </a:xfrm>
          <a:prstGeom prst="ellipse">
            <a:avLst/>
          </a:prstGeom>
          <a:solidFill>
            <a:srgbClr val="E9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55" name="Google Shape;255;p45"/>
          <p:cNvCxnSpPr/>
          <p:nvPr/>
        </p:nvCxnSpPr>
        <p:spPr>
          <a:xfrm rot="10800000">
            <a:off x="5001625" y="4755475"/>
            <a:ext cx="1038000" cy="513600"/>
          </a:xfrm>
          <a:prstGeom prst="straightConnector1">
            <a:avLst/>
          </a:prstGeom>
          <a:noFill/>
          <a:ln cap="flat" cmpd="sng" w="28575">
            <a:solidFill>
              <a:schemeClr val="dk1"/>
            </a:solidFill>
            <a:prstDash val="solid"/>
            <a:round/>
            <a:headEnd len="med" w="med" type="triangle"/>
            <a:tailEnd len="med" w="med" type="none"/>
          </a:ln>
        </p:spPr>
      </p:cxnSp>
      <p:sp>
        <p:nvSpPr>
          <p:cNvPr id="256" name="Google Shape;256;p45"/>
          <p:cNvSpPr txBox="1"/>
          <p:nvPr/>
        </p:nvSpPr>
        <p:spPr>
          <a:xfrm>
            <a:off x="5510350" y="5441075"/>
            <a:ext cx="978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Inka Empire</a:t>
            </a:r>
            <a:endParaRPr b="1" sz="1000">
              <a:solidFill>
                <a:srgbClr val="E95C3D"/>
              </a:solidFill>
              <a:latin typeface="Inter"/>
              <a:ea typeface="Inter"/>
              <a:cs typeface="Inter"/>
              <a:sym typeface="Inter"/>
            </a:endParaRPr>
          </a:p>
        </p:txBody>
      </p:sp>
      <p:sp>
        <p:nvSpPr>
          <p:cNvPr id="257" name="Google Shape;257;p45"/>
          <p:cNvSpPr/>
          <p:nvPr/>
        </p:nvSpPr>
        <p:spPr>
          <a:xfrm>
            <a:off x="4633400" y="3771625"/>
            <a:ext cx="52500" cy="73200"/>
          </a:xfrm>
          <a:prstGeom prst="plus">
            <a:avLst>
              <a:gd fmla="val 25000" name="adj"/>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58" name="Google Shape;258;p45"/>
          <p:cNvCxnSpPr/>
          <p:nvPr/>
        </p:nvCxnSpPr>
        <p:spPr>
          <a:xfrm rot="10800000">
            <a:off x="4724950" y="3808850"/>
            <a:ext cx="576600" cy="46500"/>
          </a:xfrm>
          <a:prstGeom prst="straightConnector1">
            <a:avLst/>
          </a:prstGeom>
          <a:noFill/>
          <a:ln cap="flat" cmpd="sng" w="28575">
            <a:solidFill>
              <a:schemeClr val="dk1"/>
            </a:solidFill>
            <a:prstDash val="solid"/>
            <a:round/>
            <a:headEnd len="med" w="med" type="triangle"/>
            <a:tailEnd len="med" w="med" type="none"/>
          </a:ln>
        </p:spPr>
      </p:cxnSp>
      <p:sp>
        <p:nvSpPr>
          <p:cNvPr id="259" name="Google Shape;259;p45"/>
          <p:cNvSpPr txBox="1"/>
          <p:nvPr/>
        </p:nvSpPr>
        <p:spPr>
          <a:xfrm>
            <a:off x="5340600" y="3771625"/>
            <a:ext cx="978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Cajamarca</a:t>
            </a:r>
            <a:endParaRPr b="1" sz="1000">
              <a:solidFill>
                <a:srgbClr val="E95C3D"/>
              </a:solidFill>
              <a:latin typeface="Inter"/>
              <a:ea typeface="Inter"/>
              <a:cs typeface="Inter"/>
              <a:sym typeface="Inter"/>
            </a:endParaRPr>
          </a:p>
        </p:txBody>
      </p:sp>
      <p:sp>
        <p:nvSpPr>
          <p:cNvPr id="260" name="Google Shape;260;p45"/>
          <p:cNvSpPr/>
          <p:nvPr/>
        </p:nvSpPr>
        <p:spPr>
          <a:xfrm>
            <a:off x="4804950" y="4177225"/>
            <a:ext cx="52500" cy="73200"/>
          </a:xfrm>
          <a:prstGeom prst="plus">
            <a:avLst>
              <a:gd fmla="val 25000" name="adj"/>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61" name="Google Shape;261;p45"/>
          <p:cNvCxnSpPr/>
          <p:nvPr/>
        </p:nvCxnSpPr>
        <p:spPr>
          <a:xfrm rot="10800000">
            <a:off x="4939200" y="4214450"/>
            <a:ext cx="576600" cy="46500"/>
          </a:xfrm>
          <a:prstGeom prst="straightConnector1">
            <a:avLst/>
          </a:prstGeom>
          <a:noFill/>
          <a:ln cap="flat" cmpd="sng" w="28575">
            <a:solidFill>
              <a:schemeClr val="dk1"/>
            </a:solidFill>
            <a:prstDash val="solid"/>
            <a:round/>
            <a:headEnd len="med" w="med" type="triangle"/>
            <a:tailEnd len="med" w="med" type="none"/>
          </a:ln>
        </p:spPr>
      </p:cxnSp>
      <p:sp>
        <p:nvSpPr>
          <p:cNvPr id="262" name="Google Shape;262;p45"/>
          <p:cNvSpPr txBox="1"/>
          <p:nvPr/>
        </p:nvSpPr>
        <p:spPr>
          <a:xfrm>
            <a:off x="5554850" y="4177225"/>
            <a:ext cx="6357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Cuzco</a:t>
            </a:r>
            <a:endParaRPr b="1" sz="1000">
              <a:solidFill>
                <a:srgbClr val="E95C3D"/>
              </a:solidFill>
              <a:latin typeface="Inter"/>
              <a:ea typeface="Inter"/>
              <a:cs typeface="Inter"/>
              <a:sym typeface="Inter"/>
            </a:endParaRPr>
          </a:p>
        </p:txBody>
      </p:sp>
      <p:sp>
        <p:nvSpPr>
          <p:cNvPr id="263" name="Google Shape;263;p45"/>
          <p:cNvSpPr/>
          <p:nvPr/>
        </p:nvSpPr>
        <p:spPr>
          <a:xfrm>
            <a:off x="4531358" y="2571900"/>
            <a:ext cx="299725" cy="1656100"/>
          </a:xfrm>
          <a:custGeom>
            <a:rect b="b" l="l" r="r" t="t"/>
            <a:pathLst>
              <a:path extrusionOk="0" h="66244" w="11989">
                <a:moveTo>
                  <a:pt x="3566" y="0"/>
                </a:moveTo>
                <a:cubicBezTo>
                  <a:pt x="3375" y="4787"/>
                  <a:pt x="2991" y="22656"/>
                  <a:pt x="2417" y="28719"/>
                </a:cubicBezTo>
                <a:cubicBezTo>
                  <a:pt x="1843" y="34782"/>
                  <a:pt x="184" y="34654"/>
                  <a:pt x="120" y="36377"/>
                </a:cubicBezTo>
                <a:cubicBezTo>
                  <a:pt x="56" y="38100"/>
                  <a:pt x="2034" y="37782"/>
                  <a:pt x="2034" y="39058"/>
                </a:cubicBezTo>
                <a:cubicBezTo>
                  <a:pt x="2034" y="40335"/>
                  <a:pt x="-359" y="43206"/>
                  <a:pt x="120" y="44036"/>
                </a:cubicBezTo>
                <a:cubicBezTo>
                  <a:pt x="599" y="44866"/>
                  <a:pt x="4587" y="43270"/>
                  <a:pt x="4906" y="44036"/>
                </a:cubicBezTo>
                <a:cubicBezTo>
                  <a:pt x="5225" y="44802"/>
                  <a:pt x="2194" y="47738"/>
                  <a:pt x="2034" y="48631"/>
                </a:cubicBezTo>
                <a:cubicBezTo>
                  <a:pt x="1875" y="49524"/>
                  <a:pt x="2960" y="48598"/>
                  <a:pt x="3949" y="49396"/>
                </a:cubicBezTo>
                <a:cubicBezTo>
                  <a:pt x="4938" y="50194"/>
                  <a:pt x="7140" y="51885"/>
                  <a:pt x="7970" y="53417"/>
                </a:cubicBezTo>
                <a:cubicBezTo>
                  <a:pt x="8800" y="54949"/>
                  <a:pt x="9087" y="56863"/>
                  <a:pt x="8927" y="58586"/>
                </a:cubicBezTo>
                <a:cubicBezTo>
                  <a:pt x="8767" y="60309"/>
                  <a:pt x="6853" y="62512"/>
                  <a:pt x="7012" y="63756"/>
                </a:cubicBezTo>
                <a:cubicBezTo>
                  <a:pt x="7172" y="65001"/>
                  <a:pt x="9054" y="65670"/>
                  <a:pt x="9884" y="66053"/>
                </a:cubicBezTo>
                <a:cubicBezTo>
                  <a:pt x="10714" y="66436"/>
                  <a:pt x="11639" y="66053"/>
                  <a:pt x="11990" y="66053"/>
                </a:cubicBezTo>
              </a:path>
            </a:pathLst>
          </a:custGeom>
          <a:noFill/>
          <a:ln cap="flat" cmpd="sng" w="9525">
            <a:solidFill>
              <a:srgbClr val="38E0A4"/>
            </a:solidFill>
            <a:prstDash val="solid"/>
            <a:round/>
            <a:headEnd len="med" w="med" type="none"/>
            <a:tailEnd len="med" w="med" type="none"/>
          </a:ln>
        </p:spPr>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